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9"/>
  </p:notesMasterIdLst>
  <p:sldIdLst>
    <p:sldId id="256" r:id="rId2"/>
    <p:sldId id="258" r:id="rId3"/>
    <p:sldId id="262" r:id="rId4"/>
    <p:sldId id="259" r:id="rId5"/>
    <p:sldId id="260" r:id="rId6"/>
    <p:sldId id="261" r:id="rId7"/>
    <p:sldId id="301" r:id="rId8"/>
    <p:sldId id="266" r:id="rId9"/>
    <p:sldId id="264" r:id="rId10"/>
    <p:sldId id="268" r:id="rId11"/>
    <p:sldId id="269" r:id="rId12"/>
    <p:sldId id="272" r:id="rId13"/>
    <p:sldId id="275" r:id="rId14"/>
    <p:sldId id="273" r:id="rId15"/>
    <p:sldId id="274" r:id="rId16"/>
    <p:sldId id="277" r:id="rId17"/>
    <p:sldId id="281" r:id="rId18"/>
    <p:sldId id="280" r:id="rId19"/>
    <p:sldId id="279" r:id="rId20"/>
    <p:sldId id="304" r:id="rId21"/>
    <p:sldId id="305" r:id="rId22"/>
    <p:sldId id="292" r:id="rId23"/>
    <p:sldId id="293" r:id="rId24"/>
    <p:sldId id="294" r:id="rId25"/>
    <p:sldId id="295" r:id="rId26"/>
    <p:sldId id="296" r:id="rId27"/>
    <p:sldId id="297" r:id="rId28"/>
    <p:sldId id="298" r:id="rId29"/>
    <p:sldId id="300" r:id="rId30"/>
    <p:sldId id="299" r:id="rId31"/>
    <p:sldId id="288" r:id="rId32"/>
    <p:sldId id="289" r:id="rId33"/>
    <p:sldId id="278" r:id="rId34"/>
    <p:sldId id="283" r:id="rId35"/>
    <p:sldId id="282" r:id="rId36"/>
    <p:sldId id="284" r:id="rId37"/>
    <p:sldId id="285" r:id="rId38"/>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01" autoAdjust="0"/>
    <p:restoredTop sz="94660"/>
  </p:normalViewPr>
  <p:slideViewPr>
    <p:cSldViewPr>
      <p:cViewPr>
        <p:scale>
          <a:sx n="100" d="100"/>
          <a:sy n="100" d="100"/>
        </p:scale>
        <p:origin x="-1944"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648A3280-2380-4CFB-BD96-6619CA6A0639}" type="datetimeFigureOut">
              <a:rPr lang="tr-TR" smtClean="0"/>
              <a:pPr/>
              <a:t>03.03.2020</a:t>
            </a:fld>
            <a:endParaRPr lang="tr-TR"/>
          </a:p>
        </p:txBody>
      </p:sp>
      <p:sp>
        <p:nvSpPr>
          <p:cNvPr id="4" name="3 Slayt Görüntüsü Yer Tutucusu"/>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8D8E2A87-56A3-4416-B586-80F5A2F95651}"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908E548F-5E45-412F-8A14-DBA853B9DCBA}" type="datetime1">
              <a:rPr lang="tr-TR" smtClean="0"/>
              <a:pPr/>
              <a:t>03.03.2020</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7C145069-A7C0-4BF7-8B99-4545C4EB9C1F}" type="datetime1">
              <a:rPr lang="tr-TR" smtClean="0"/>
              <a:pPr/>
              <a:t>03.03.2020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F6E9C6B3-9636-41F8-8CE4-63301C927538}" type="datetime1">
              <a:rPr lang="tr-TR" smtClean="0"/>
              <a:pPr/>
              <a:t>03.03.2020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FCEC7930-2E78-4758-9C1D-B5A182E379D3}" type="datetime1">
              <a:rPr lang="tr-TR" smtClean="0"/>
              <a:pPr/>
              <a:t>03.03.2020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5782AF3-6453-4185-8D79-FB2E80BC8BFF}" type="datetime1">
              <a:rPr lang="tr-TR" smtClean="0"/>
              <a:pPr/>
              <a:t>03.03.2020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44E4B8E1-41B7-4965-B8C0-6A8D24090DE6}" type="datetime1">
              <a:rPr lang="tr-TR" smtClean="0"/>
              <a:pPr/>
              <a:t>03.03.2020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8C47DEDE-F0A7-41A7-B2E4-D494E6570A72}" type="datetime1">
              <a:rPr lang="tr-TR" smtClean="0"/>
              <a:pPr/>
              <a:t>03.03.2020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8BC8AD9-51C3-4F9E-88A1-73CF99989DE9}" type="datetime1">
              <a:rPr lang="tr-TR" smtClean="0"/>
              <a:pPr/>
              <a:t>03.03.2020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5CB778A-8209-45AA-BDE8-0C59E82B1F79}" type="datetime1">
              <a:rPr lang="tr-TR" smtClean="0"/>
              <a:pPr/>
              <a:t>03.03.2020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23DD4E7D-7D21-42FF-9E65-3B95FA6B8AF4}" type="datetime1">
              <a:rPr lang="tr-TR" smtClean="0"/>
              <a:pPr/>
              <a:t>03.03.2020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4B93F910-E084-478C-BD82-FE78FC70BA45}" type="datetime1">
              <a:rPr lang="tr-TR" smtClean="0"/>
              <a:pPr/>
              <a:t>03.03.2020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8B281C4-B8B1-4A6C-BC46-915DE303AF9C}" type="datetime1">
              <a:rPr lang="tr-TR" smtClean="0"/>
              <a:pPr/>
              <a:t>03.03.2020</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14282" y="3786190"/>
            <a:ext cx="8501122" cy="2677656"/>
          </a:xfrm>
          <a:prstGeom prst="rect">
            <a:avLst/>
          </a:prstGeom>
          <a:noFill/>
        </p:spPr>
        <p:txBody>
          <a:bodyPr wrap="square" rtlCol="0">
            <a:spAutoFit/>
          </a:bodyPr>
          <a:lstStyle/>
          <a:p>
            <a:pPr algn="ctr"/>
            <a:endParaRPr lang="tr-TR" sz="2400" b="1" dirty="0" smtClean="0">
              <a:latin typeface="Times New Roman" pitchFamily="18" charset="0"/>
              <a:cs typeface="Times New Roman" pitchFamily="18" charset="0"/>
            </a:endParaRPr>
          </a:p>
          <a:p>
            <a:pPr algn="ctr"/>
            <a:endParaRPr lang="tr-TR" sz="2400" b="1" dirty="0" smtClean="0">
              <a:latin typeface="Times New Roman" pitchFamily="18" charset="0"/>
              <a:cs typeface="Times New Roman" pitchFamily="18" charset="0"/>
            </a:endParaRPr>
          </a:p>
          <a:p>
            <a:endParaRPr lang="tr-TR" sz="2400" b="1" dirty="0" smtClean="0">
              <a:latin typeface="Times New Roman" pitchFamily="18" charset="0"/>
              <a:cs typeface="Times New Roman" pitchFamily="18" charset="0"/>
            </a:endParaRPr>
          </a:p>
          <a:p>
            <a:pPr algn="ctr"/>
            <a:r>
              <a:rPr lang="tr-TR" sz="2400" b="1" dirty="0" smtClean="0">
                <a:latin typeface="Times New Roman" pitchFamily="18" charset="0"/>
                <a:cs typeface="Times New Roman" pitchFamily="18" charset="0"/>
              </a:rPr>
              <a:t>COĞRAFİ BİLGİ SİSTEMLERİ İLE </a:t>
            </a:r>
          </a:p>
          <a:p>
            <a:pPr algn="ctr"/>
            <a:r>
              <a:rPr lang="tr-TR" sz="2400" b="1" dirty="0" smtClean="0">
                <a:latin typeface="Times New Roman" pitchFamily="18" charset="0"/>
                <a:cs typeface="Times New Roman" pitchFamily="18" charset="0"/>
              </a:rPr>
              <a:t>BAZI KANUNLARDA DEĞİŞİKLİK </a:t>
            </a:r>
          </a:p>
          <a:p>
            <a:pPr algn="ctr"/>
            <a:r>
              <a:rPr lang="tr-TR" sz="2400" b="1" dirty="0" smtClean="0">
                <a:latin typeface="Times New Roman" pitchFamily="18" charset="0"/>
                <a:cs typeface="Times New Roman" pitchFamily="18" charset="0"/>
              </a:rPr>
              <a:t>YAPILMASI HAKKINDA KANUN</a:t>
            </a:r>
            <a:endParaRPr lang="tr-TR" sz="2400" dirty="0" smtClean="0">
              <a:latin typeface="Times New Roman" pitchFamily="18" charset="0"/>
              <a:cs typeface="Times New Roman" pitchFamily="18" charset="0"/>
            </a:endParaRPr>
          </a:p>
          <a:p>
            <a:pPr algn="ctr"/>
            <a:endParaRPr lang="tr-TR" sz="2400" dirty="0">
              <a:latin typeface="Times New Roman" pitchFamily="18" charset="0"/>
              <a:cs typeface="Times New Roman" pitchFamily="18" charset="0"/>
            </a:endParaRPr>
          </a:p>
        </p:txBody>
      </p:sp>
      <p:pic>
        <p:nvPicPr>
          <p:cNvPr id="3" name="Resim 1"/>
          <p:cNvPicPr>
            <a:picLocks noChangeAspect="1"/>
          </p:cNvPicPr>
          <p:nvPr/>
        </p:nvPicPr>
        <p:blipFill>
          <a:blip r:embed="rId2"/>
          <a:srcRect/>
          <a:stretch>
            <a:fillRect/>
          </a:stretch>
        </p:blipFill>
        <p:spPr bwMode="auto">
          <a:xfrm>
            <a:off x="2285984" y="357166"/>
            <a:ext cx="4643470" cy="3786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rgbClr val="FFC000"/>
          </a:fgClr>
          <a:bgClr>
            <a:schemeClr val="bg1"/>
          </a:bgClr>
        </a:pattFill>
        <a:effectLst/>
      </p:bgPr>
    </p:bg>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xmlns="" val="2718892834"/>
              </p:ext>
            </p:extLst>
          </p:nvPr>
        </p:nvGraphicFramePr>
        <p:xfrm>
          <a:off x="428596" y="995236"/>
          <a:ext cx="8286808" cy="5297128"/>
        </p:xfrm>
        <a:graphic>
          <a:graphicData uri="http://schemas.openxmlformats.org/drawingml/2006/table">
            <a:tbl>
              <a:tblPr firstRow="1" bandRow="1">
                <a:tableStyleId>{D7AC3CCA-C797-4891-BE02-D94E43425B78}</a:tableStyleId>
              </a:tblPr>
              <a:tblGrid>
                <a:gridCol w="4143404"/>
                <a:gridCol w="4143404"/>
              </a:tblGrid>
              <a:tr h="360888">
                <a:tc>
                  <a:txBody>
                    <a:bodyPr/>
                    <a:lstStyle/>
                    <a:p>
                      <a:pPr algn="ctr"/>
                      <a:r>
                        <a:rPr lang="tr-TR" dirty="0" smtClean="0"/>
                        <a:t>Mevcut  </a:t>
                      </a:r>
                      <a:endParaRPr lang="tr-TR" dirty="0"/>
                    </a:p>
                  </a:txBody>
                  <a:tcPr/>
                </a:tc>
                <a:tc>
                  <a:txBody>
                    <a:bodyPr/>
                    <a:lstStyle/>
                    <a:p>
                      <a:pPr algn="ctr"/>
                      <a:r>
                        <a:rPr lang="tr-TR" dirty="0" smtClean="0"/>
                        <a:t>Değişiklik</a:t>
                      </a:r>
                      <a:endParaRPr lang="tr-TR" dirty="0"/>
                    </a:p>
                  </a:txBody>
                  <a:tcPr/>
                </a:tc>
              </a:tr>
              <a:tr h="49313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chemeClr val="tx1"/>
                          </a:solidFill>
                          <a:latin typeface="Times New Roman" pitchFamily="18" charset="0"/>
                          <a:cs typeface="Times New Roman" pitchFamily="18" charset="0"/>
                        </a:rPr>
                        <a:t>İmar Kanunu</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kern="1200" dirty="0" smtClean="0">
                        <a:solidFill>
                          <a:schemeClr val="dk1"/>
                        </a:solidFill>
                        <a:latin typeface="Times New Roman" pitchFamily="18" charset="0"/>
                        <a:ea typeface="+mn-ea"/>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tr-TR" sz="1800" b="1" kern="1200" dirty="0" smtClean="0">
                          <a:solidFill>
                            <a:schemeClr val="dk1"/>
                          </a:solidFill>
                          <a:latin typeface="Times New Roman" pitchFamily="18" charset="0"/>
                          <a:ea typeface="+mn-ea"/>
                          <a:cs typeface="Times New Roman" pitchFamily="18" charset="0"/>
                        </a:rPr>
                        <a:t>3194 Sayılı Kanunun 27. Maddesinin birinci fıkrasının ikinci cümlesinde yer alan; “…Ancak etüt ve projelerinin valilikçe incelenmesi, muhtarlıktan yazılı izin alınması …” denilmektedir.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b="1" kern="1200" dirty="0" smtClean="0">
                        <a:solidFill>
                          <a:schemeClr val="dk1"/>
                        </a:solidFill>
                        <a:latin typeface="Times New Roman" pitchFamily="18" charset="0"/>
                        <a:ea typeface="+mn-ea"/>
                        <a:cs typeface="Times New Roman" pitchFamily="18" charset="0"/>
                      </a:endParaRPr>
                    </a:p>
                    <a:p>
                      <a:pPr algn="just"/>
                      <a:r>
                        <a:rPr lang="tr-TR" b="1" dirty="0" smtClean="0">
                          <a:latin typeface="Times New Roman" pitchFamily="18" charset="0"/>
                          <a:cs typeface="Times New Roman" pitchFamily="18" charset="0"/>
                        </a:rPr>
                        <a:t>4. Cümlesinden “Bu yapılar valilikçe ulusal adres bilgi sistemine ve kadastro planlarına işlenir. …” sonra gelmek üzere;</a:t>
                      </a:r>
                      <a:endParaRPr lang="tr-TR" b="1" dirty="0">
                        <a:latin typeface="Times New Roman" pitchFamily="18" charset="0"/>
                        <a:cs typeface="Times New Roman" pitchFamily="18" charset="0"/>
                      </a:endParaRPr>
                    </a:p>
                  </a:txBody>
                  <a:tcPr>
                    <a:blipFill>
                      <a:blip r:embed="rId2"/>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kern="1200" dirty="0" smtClean="0">
                          <a:solidFill>
                            <a:schemeClr val="dk1"/>
                          </a:solidFill>
                          <a:latin typeface="Times New Roman" pitchFamily="18" charset="0"/>
                          <a:ea typeface="+mn-ea"/>
                          <a:cs typeface="Times New Roman" pitchFamily="18" charset="0"/>
                        </a:rPr>
                        <a:t>MADDE 8-</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b="1" i="1" kern="1200" dirty="0" smtClean="0">
                        <a:solidFill>
                          <a:schemeClr val="dk1"/>
                        </a:solidFill>
                        <a:latin typeface="Times New Roman" pitchFamily="18" charset="0"/>
                        <a:ea typeface="+mn-ea"/>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tr-TR" sz="1800" b="1" i="1" kern="1200" dirty="0" smtClean="0">
                          <a:solidFill>
                            <a:srgbClr val="FF0000"/>
                          </a:solidFill>
                          <a:latin typeface="Times New Roman" pitchFamily="18" charset="0"/>
                          <a:ea typeface="+mn-ea"/>
                          <a:cs typeface="Times New Roman" pitchFamily="18" charset="0"/>
                        </a:rPr>
                        <a:t>“Köylerde ve mezralarda yapılacak konut ve yapıların projeleri valilik tarafından onaylanacak, ardından muhtarlığa bildirilecek,</a:t>
                      </a:r>
                      <a:r>
                        <a:rPr lang="tr-TR" sz="1800" b="1" i="1" kern="1200" dirty="0" smtClean="0">
                          <a:solidFill>
                            <a:schemeClr val="tx1"/>
                          </a:solidFill>
                          <a:latin typeface="Times New Roman" pitchFamily="18" charset="0"/>
                          <a:ea typeface="+mn-ea"/>
                          <a:cs typeface="Times New Roman" pitchFamily="18" charset="0"/>
                        </a:rPr>
                        <a:t>” şeklinde değiştirilmiştir.</a:t>
                      </a:r>
                    </a:p>
                    <a:p>
                      <a:endParaRPr lang="tr-TR" sz="1800" b="1" i="1" kern="1200" dirty="0" smtClean="0">
                        <a:solidFill>
                          <a:schemeClr val="tx1"/>
                        </a:solidFill>
                        <a:latin typeface="Times New Roman" pitchFamily="18" charset="0"/>
                        <a:ea typeface="+mn-ea"/>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tr-TR" sz="1800" b="1" i="1" kern="1200" dirty="0" smtClean="0">
                          <a:solidFill>
                            <a:srgbClr val="FF0000"/>
                          </a:solidFill>
                          <a:latin typeface="Times New Roman" pitchFamily="18" charset="0"/>
                          <a:ea typeface="+mn-ea"/>
                          <a:cs typeface="Times New Roman" pitchFamily="18" charset="0"/>
                        </a:rPr>
                        <a:t>“Bu fıkrada belirtilen projelerin, valilik onayı ve muhtarlığa bildirim şartı sağlanmadan veya projesine aykırı yapı yapıldığının muhtarca tespiti ya da öğrenilmesi halinde durum, muhtar tarafından ivedilikle valiliğe bildirilir.</a:t>
                      </a:r>
                      <a:r>
                        <a:rPr lang="tr-TR" sz="1800" b="1" i="1" kern="1200" dirty="0" smtClean="0">
                          <a:solidFill>
                            <a:schemeClr val="tx1"/>
                          </a:solidFill>
                          <a:latin typeface="Times New Roman" pitchFamily="18" charset="0"/>
                          <a:ea typeface="+mn-ea"/>
                          <a:cs typeface="Times New Roman" pitchFamily="18" charset="0"/>
                        </a:rPr>
                        <a:t>” </a:t>
                      </a:r>
                      <a:r>
                        <a:rPr lang="tr-TR" sz="1800" b="1" i="1" kern="1200" dirty="0" smtClean="0">
                          <a:solidFill>
                            <a:schemeClr val="dk1"/>
                          </a:solidFill>
                          <a:latin typeface="Times New Roman" pitchFamily="18" charset="0"/>
                          <a:ea typeface="+mn-ea"/>
                          <a:cs typeface="Times New Roman" pitchFamily="18" charset="0"/>
                        </a:rPr>
                        <a:t>cümlesi eklenmiştir.</a:t>
                      </a:r>
                    </a:p>
                    <a:p>
                      <a:endParaRPr lang="tr-TR" sz="1800" b="1" kern="1200" dirty="0" smtClean="0">
                        <a:solidFill>
                          <a:schemeClr val="tx1"/>
                        </a:solidFill>
                        <a:latin typeface="+mn-lt"/>
                        <a:ea typeface="+mn-ea"/>
                        <a:cs typeface="+mn-cs"/>
                      </a:endParaRPr>
                    </a:p>
                  </a:txBody>
                  <a:tcPr>
                    <a:solidFill>
                      <a:srgbClr val="FFC000"/>
                    </a:solidFill>
                  </a:tcPr>
                </a:tc>
              </a:tr>
            </a:tbl>
          </a:graphicData>
        </a:graphic>
      </p:graphicFrame>
      <p:pic>
        <p:nvPicPr>
          <p:cNvPr id="3" name="Resim 1"/>
          <p:cNvPicPr>
            <a:picLocks noChangeAspect="1"/>
          </p:cNvPicPr>
          <p:nvPr/>
        </p:nvPicPr>
        <p:blipFill>
          <a:blip r:embed="rId3"/>
          <a:srcRect/>
          <a:stretch>
            <a:fillRect/>
          </a:stretch>
        </p:blipFill>
        <p:spPr bwMode="auto">
          <a:xfrm>
            <a:off x="7715250" y="0"/>
            <a:ext cx="1428750" cy="1196975"/>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10</a:t>
            </a:fld>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xmlns="" val="2789065562"/>
              </p:ext>
            </p:extLst>
          </p:nvPr>
        </p:nvGraphicFramePr>
        <p:xfrm>
          <a:off x="428596" y="285728"/>
          <a:ext cx="8429684" cy="6365546"/>
        </p:xfrm>
        <a:graphic>
          <a:graphicData uri="http://schemas.openxmlformats.org/drawingml/2006/table">
            <a:tbl>
              <a:tblPr firstRow="1" bandRow="1">
                <a:tableStyleId>{D7AC3CCA-C797-4891-BE02-D94E43425B78}</a:tableStyleId>
              </a:tblPr>
              <a:tblGrid>
                <a:gridCol w="4214842"/>
                <a:gridCol w="4214842"/>
              </a:tblGrid>
              <a:tr h="358196">
                <a:tc>
                  <a:txBody>
                    <a:bodyPr/>
                    <a:lstStyle/>
                    <a:p>
                      <a:pPr algn="ctr"/>
                      <a:r>
                        <a:rPr lang="tr-TR" dirty="0" smtClean="0"/>
                        <a:t>Mevcut  </a:t>
                      </a:r>
                      <a:endParaRPr lang="tr-TR" dirty="0"/>
                    </a:p>
                  </a:txBody>
                  <a:tcPr/>
                </a:tc>
                <a:tc>
                  <a:txBody>
                    <a:bodyPr/>
                    <a:lstStyle/>
                    <a:p>
                      <a:pPr algn="ctr"/>
                      <a:r>
                        <a:rPr lang="tr-TR" dirty="0" smtClean="0"/>
                        <a:t>Değişiklik</a:t>
                      </a:r>
                      <a:endParaRPr lang="tr-TR" dirty="0"/>
                    </a:p>
                  </a:txBody>
                  <a:tcPr/>
                </a:tc>
              </a:tr>
              <a:tr h="5999786">
                <a:tc>
                  <a:txBody>
                    <a:bodyPr/>
                    <a:lstStyle/>
                    <a:p>
                      <a:r>
                        <a:rPr lang="tr-TR" b="1" dirty="0" smtClean="0">
                          <a:solidFill>
                            <a:schemeClr val="tx1"/>
                          </a:solidFill>
                          <a:latin typeface="Times New Roman" pitchFamily="18" charset="0"/>
                          <a:cs typeface="Times New Roman" pitchFamily="18" charset="0"/>
                        </a:rPr>
                        <a:t>İmar Kanunu</a:t>
                      </a:r>
                    </a:p>
                    <a:p>
                      <a:r>
                        <a:rPr lang="tr-TR" sz="1800" kern="1200" dirty="0" smtClean="0">
                          <a:solidFill>
                            <a:schemeClr val="dk1"/>
                          </a:solidFill>
                          <a:latin typeface="Times New Roman" pitchFamily="18" charset="0"/>
                          <a:ea typeface="+mn-ea"/>
                          <a:cs typeface="Times New Roman" pitchFamily="18" charset="0"/>
                        </a:rPr>
                        <a:t>3194 Sayılı Kanunun 27. Maddesinin ikinci fıkrasından sonra;</a:t>
                      </a:r>
                    </a:p>
                    <a:p>
                      <a:endParaRPr lang="tr-TR" sz="1800" b="1" kern="1200" dirty="0" smtClean="0">
                        <a:solidFill>
                          <a:schemeClr val="dk1"/>
                        </a:solidFill>
                        <a:latin typeface="Times New Roman" pitchFamily="18" charset="0"/>
                        <a:ea typeface="+mn-ea"/>
                        <a:cs typeface="Times New Roman" pitchFamily="18" charset="0"/>
                      </a:endParaRPr>
                    </a:p>
                    <a:p>
                      <a:endParaRPr lang="tr-TR" sz="1800" b="1" kern="1200" dirty="0" smtClean="0">
                        <a:solidFill>
                          <a:schemeClr val="dk1"/>
                        </a:solidFill>
                        <a:latin typeface="Times New Roman" pitchFamily="18" charset="0"/>
                        <a:ea typeface="+mn-ea"/>
                        <a:cs typeface="Times New Roman" pitchFamily="18" charset="0"/>
                      </a:endParaRPr>
                    </a:p>
                    <a:p>
                      <a:endParaRPr lang="tr-TR" sz="1800" b="1" kern="1200" dirty="0" smtClean="0">
                        <a:solidFill>
                          <a:schemeClr val="dk1"/>
                        </a:solidFill>
                        <a:latin typeface="Times New Roman" pitchFamily="18" charset="0"/>
                        <a:ea typeface="+mn-ea"/>
                        <a:cs typeface="Times New Roman" pitchFamily="18" charset="0"/>
                      </a:endParaRPr>
                    </a:p>
                    <a:p>
                      <a:endParaRPr lang="tr-TR" sz="1800" b="1" kern="1200" dirty="0" smtClean="0">
                        <a:solidFill>
                          <a:schemeClr val="dk1"/>
                        </a:solidFill>
                        <a:latin typeface="Times New Roman" pitchFamily="18" charset="0"/>
                        <a:ea typeface="+mn-ea"/>
                        <a:cs typeface="Times New Roman" pitchFamily="18" charset="0"/>
                      </a:endParaRPr>
                    </a:p>
                    <a:p>
                      <a:endParaRPr lang="tr-TR" sz="1800" b="1" kern="1200" dirty="0" smtClean="0">
                        <a:solidFill>
                          <a:schemeClr val="dk1"/>
                        </a:solidFill>
                        <a:latin typeface="Times New Roman" pitchFamily="18" charset="0"/>
                        <a:ea typeface="+mn-ea"/>
                        <a:cs typeface="Times New Roman" pitchFamily="18" charset="0"/>
                      </a:endParaRPr>
                    </a:p>
                    <a:p>
                      <a:pPr algn="just"/>
                      <a:r>
                        <a:rPr lang="tr-TR" b="1" dirty="0" smtClean="0">
                          <a:solidFill>
                            <a:schemeClr val="tx1"/>
                          </a:solidFill>
                          <a:latin typeface="Times New Roman" pitchFamily="18" charset="0"/>
                          <a:cs typeface="Times New Roman" pitchFamily="18" charset="0"/>
                        </a:rPr>
                        <a:t>Üçüncü</a:t>
                      </a:r>
                      <a:r>
                        <a:rPr lang="tr-TR" b="1" baseline="0" dirty="0" smtClean="0">
                          <a:solidFill>
                            <a:schemeClr val="tx1"/>
                          </a:solidFill>
                          <a:latin typeface="Times New Roman" pitchFamily="18" charset="0"/>
                          <a:cs typeface="Times New Roman" pitchFamily="18" charset="0"/>
                        </a:rPr>
                        <a:t> fıkrasının birinci cümlesi; “</a:t>
                      </a:r>
                      <a:r>
                        <a:rPr lang="tr-TR" dirty="0" smtClean="0">
                          <a:latin typeface="Times New Roman" pitchFamily="18" charset="0"/>
                          <a:cs typeface="Times New Roman" pitchFamily="18" charset="0"/>
                        </a:rPr>
                        <a:t>Onaylı üst kademe planlarda aksine hüküm bulunmadığı hâllerde köy yerleşik alan sınırları içinde, jeolojik açıdan üzerinde yapı yapılmasında mahzur bulunan alanlar ile köyün ana yolları ve genişlikleri, hâlihazır harita veya kadastro paftaları üzerinde </a:t>
                      </a:r>
                      <a:r>
                        <a:rPr lang="tr-TR" b="1" dirty="0" smtClean="0">
                          <a:latin typeface="Times New Roman" pitchFamily="18" charset="0"/>
                          <a:cs typeface="Times New Roman" pitchFamily="18" charset="0"/>
                        </a:rPr>
                        <a:t>il özel idarelerince belirlenir. Belirlenen yollar, ifraz ve tevhit suretiyle uygulama imar planı kararı aranmaksızın kamu yararı kararı alınarak oluşturulur. “</a:t>
                      </a:r>
                      <a:endParaRPr lang="tr-TR" b="1" dirty="0" smtClean="0">
                        <a:solidFill>
                          <a:schemeClr val="tx1"/>
                        </a:solidFill>
                        <a:latin typeface="Times New Roman" pitchFamily="18" charset="0"/>
                        <a:cs typeface="Times New Roman" pitchFamily="18" charset="0"/>
                      </a:endParaRPr>
                    </a:p>
                  </a:txBody>
                  <a:tcPr>
                    <a:blipFill>
                      <a:blip r:embed="rId2"/>
                      <a:tile tx="0" ty="0" sx="100000" sy="100000" flip="none" algn="tl"/>
                    </a:blipFill>
                  </a:tcPr>
                </a:tc>
                <a:tc>
                  <a:txBody>
                    <a:bodyPr/>
                    <a:lstStyle/>
                    <a:p>
                      <a:endParaRPr lang="tr-TR" sz="1700" b="1" kern="1200" dirty="0" smtClean="0">
                        <a:solidFill>
                          <a:schemeClr val="tx1"/>
                        </a:solidFill>
                        <a:latin typeface="Times New Roman" pitchFamily="18" charset="0"/>
                        <a:ea typeface="+mn-ea"/>
                        <a:cs typeface="Times New Roman" pitchFamily="18" charset="0"/>
                      </a:endParaRPr>
                    </a:p>
                    <a:p>
                      <a:r>
                        <a:rPr lang="tr-TR" sz="1700" b="1" kern="1200" dirty="0" smtClean="0">
                          <a:solidFill>
                            <a:schemeClr val="tx1"/>
                          </a:solidFill>
                          <a:latin typeface="Times New Roman" pitchFamily="18" charset="0"/>
                          <a:ea typeface="+mn-ea"/>
                          <a:cs typeface="Times New Roman" pitchFamily="18" charset="0"/>
                        </a:rPr>
                        <a:t>MADDE 8-</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700" b="1" u="none" kern="1200" dirty="0" smtClean="0">
                          <a:solidFill>
                            <a:srgbClr val="FF0000"/>
                          </a:solidFill>
                          <a:latin typeface="Times New Roman" pitchFamily="18" charset="0"/>
                          <a:ea typeface="+mn-ea"/>
                          <a:cs typeface="Times New Roman" pitchFamily="18" charset="0"/>
                        </a:rPr>
                        <a:t>“Kırsal yerleşik alanı ve civarı sınırları; belediye sınırı il sınırı olan yerlerde ilçe belediye meclisinin teklifi üzerine büyükşehir belediye meclisi kararıyla, diğer yerlerde ise il genel meclisi kararıyla belirlenir.”</a:t>
                      </a:r>
                      <a:r>
                        <a:rPr lang="tr-TR" sz="1700" b="1" kern="1200" dirty="0" smtClean="0">
                          <a:solidFill>
                            <a:schemeClr val="dk1"/>
                          </a:solidFill>
                          <a:latin typeface="Times New Roman" pitchFamily="18" charset="0"/>
                          <a:ea typeface="+mn-ea"/>
                          <a:cs typeface="Times New Roman" pitchFamily="18" charset="0"/>
                        </a:rPr>
                        <a:t> fıkrası eklenmiştir.</a:t>
                      </a:r>
                    </a:p>
                    <a:p>
                      <a:endParaRPr lang="tr-TR" sz="1700" b="1" kern="1200" dirty="0" smtClean="0">
                        <a:solidFill>
                          <a:schemeClr val="tx1"/>
                        </a:solidFill>
                        <a:latin typeface="Times New Roman" pitchFamily="18" charset="0"/>
                        <a:ea typeface="+mn-ea"/>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tr-TR" sz="1700" b="1" kern="1200" dirty="0" smtClean="0">
                          <a:solidFill>
                            <a:schemeClr val="dk1"/>
                          </a:solidFill>
                          <a:latin typeface="Times New Roman" pitchFamily="18" charset="0"/>
                          <a:ea typeface="+mn-ea"/>
                          <a:cs typeface="Times New Roman" pitchFamily="18" charset="0"/>
                        </a:rPr>
                        <a:t>“Onaylı üst kademe planlarda aksine hüküm bulunmadığı hâllerde köy yerleşik alan sınırları içinde, </a:t>
                      </a:r>
                      <a:r>
                        <a:rPr lang="tr-TR" sz="1700" b="1" u="sng" kern="1200" dirty="0" smtClean="0">
                          <a:solidFill>
                            <a:srgbClr val="FF0000"/>
                          </a:solidFill>
                          <a:latin typeface="Times New Roman" pitchFamily="18" charset="0"/>
                          <a:ea typeface="+mn-ea"/>
                          <a:cs typeface="Times New Roman" pitchFamily="18" charset="0"/>
                        </a:rPr>
                        <a:t>taşkın, heyelan ve kaya düşmesi gibi afet riski olan, sıhhi ve </a:t>
                      </a:r>
                      <a:r>
                        <a:rPr lang="tr-TR" sz="1700" b="1" kern="1200" dirty="0" smtClean="0">
                          <a:solidFill>
                            <a:schemeClr val="dk1"/>
                          </a:solidFill>
                          <a:latin typeface="Times New Roman" pitchFamily="18" charset="0"/>
                          <a:ea typeface="+mn-ea"/>
                          <a:cs typeface="Times New Roman" pitchFamily="18" charset="0"/>
                        </a:rPr>
                        <a:t>jeolojik açıdan üzerinde yapı yapılmasında mahzur bulunan alanlar ile köyün ana yolları ve genişlikleri; hâlihazır harita veya kadastro paftaları </a:t>
                      </a:r>
                      <a:r>
                        <a:rPr lang="tr-TR" sz="1700" b="1" u="sng" kern="1200" dirty="0" smtClean="0">
                          <a:solidFill>
                            <a:srgbClr val="FF0000"/>
                          </a:solidFill>
                          <a:latin typeface="Times New Roman" pitchFamily="18" charset="0"/>
                          <a:ea typeface="+mn-ea"/>
                          <a:cs typeface="Times New Roman" pitchFamily="18" charset="0"/>
                        </a:rPr>
                        <a:t>üzerinde belediye sınırı il sınırı olan yerlerde ilgili ilçe belediye meclisi kararı ile, diğer yerlerde ise il genel meclisi kararıyla belirlenir.” </a:t>
                      </a:r>
                      <a:r>
                        <a:rPr lang="tr-TR" sz="1700" b="1" kern="1200" dirty="0" smtClean="0">
                          <a:solidFill>
                            <a:schemeClr val="dk1"/>
                          </a:solidFill>
                          <a:latin typeface="Times New Roman" pitchFamily="18" charset="0"/>
                          <a:ea typeface="+mn-ea"/>
                          <a:cs typeface="Times New Roman" pitchFamily="18" charset="0"/>
                        </a:rPr>
                        <a:t>olarak</a:t>
                      </a:r>
                      <a:r>
                        <a:rPr lang="tr-TR" sz="1700" b="1" kern="1200" baseline="0" dirty="0" smtClean="0">
                          <a:solidFill>
                            <a:schemeClr val="dk1"/>
                          </a:solidFill>
                          <a:latin typeface="Times New Roman" pitchFamily="18" charset="0"/>
                          <a:ea typeface="+mn-ea"/>
                          <a:cs typeface="Times New Roman" pitchFamily="18" charset="0"/>
                        </a:rPr>
                        <a:t> değiştirilmiştir.</a:t>
                      </a:r>
                      <a:endParaRPr lang="tr-TR" sz="1700" b="1" kern="1200" dirty="0" smtClean="0">
                        <a:solidFill>
                          <a:schemeClr val="dk1"/>
                        </a:solidFill>
                        <a:latin typeface="Times New Roman" pitchFamily="18" charset="0"/>
                        <a:ea typeface="+mn-ea"/>
                        <a:cs typeface="Times New Roman" pitchFamily="18" charset="0"/>
                      </a:endParaRPr>
                    </a:p>
                    <a:p>
                      <a:endParaRPr lang="tr-TR" sz="1800" b="1" kern="1200" dirty="0" smtClean="0">
                        <a:solidFill>
                          <a:schemeClr val="tx1"/>
                        </a:solidFill>
                        <a:latin typeface="+mn-lt"/>
                        <a:ea typeface="+mn-ea"/>
                        <a:cs typeface="+mn-cs"/>
                      </a:endParaRPr>
                    </a:p>
                  </a:txBody>
                  <a:tcPr>
                    <a:solidFill>
                      <a:srgbClr val="FFC000"/>
                    </a:solidFill>
                  </a:tcPr>
                </a:tc>
              </a:tr>
            </a:tbl>
          </a:graphicData>
        </a:graphic>
      </p:graphicFrame>
      <p:pic>
        <p:nvPicPr>
          <p:cNvPr id="3" name="Resim 1"/>
          <p:cNvPicPr>
            <a:picLocks noChangeAspect="1"/>
          </p:cNvPicPr>
          <p:nvPr/>
        </p:nvPicPr>
        <p:blipFill>
          <a:blip r:embed="rId3"/>
          <a:srcRect/>
          <a:stretch>
            <a:fillRect/>
          </a:stretch>
        </p:blipFill>
        <p:spPr bwMode="auto">
          <a:xfrm>
            <a:off x="7715250" y="0"/>
            <a:ext cx="1428750" cy="1196975"/>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11</a:t>
            </a:fld>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xmlns="" val="1545063799"/>
              </p:ext>
            </p:extLst>
          </p:nvPr>
        </p:nvGraphicFramePr>
        <p:xfrm>
          <a:off x="642910" y="1122726"/>
          <a:ext cx="7929618" cy="4879229"/>
        </p:xfrm>
        <a:graphic>
          <a:graphicData uri="http://schemas.openxmlformats.org/drawingml/2006/table">
            <a:tbl>
              <a:tblPr firstRow="1" bandRow="1">
                <a:tableStyleId>{D7AC3CCA-C797-4891-BE02-D94E43425B78}</a:tableStyleId>
              </a:tblPr>
              <a:tblGrid>
                <a:gridCol w="3964809"/>
                <a:gridCol w="3964809"/>
              </a:tblGrid>
              <a:tr h="364573">
                <a:tc>
                  <a:txBody>
                    <a:bodyPr/>
                    <a:lstStyle/>
                    <a:p>
                      <a:pPr algn="ctr"/>
                      <a:r>
                        <a:rPr lang="tr-TR" dirty="0" smtClean="0"/>
                        <a:t>Mevcut  </a:t>
                      </a:r>
                      <a:endParaRPr lang="tr-TR" dirty="0"/>
                    </a:p>
                  </a:txBody>
                  <a:tcPr/>
                </a:tc>
                <a:tc>
                  <a:txBody>
                    <a:bodyPr/>
                    <a:lstStyle/>
                    <a:p>
                      <a:pPr algn="ctr"/>
                      <a:r>
                        <a:rPr lang="tr-TR" dirty="0" smtClean="0"/>
                        <a:t>Değişiklik</a:t>
                      </a:r>
                      <a:endParaRPr lang="tr-TR" dirty="0"/>
                    </a:p>
                  </a:txBody>
                  <a:tcPr/>
                </a:tc>
              </a:tr>
              <a:tr h="4513469">
                <a:tc>
                  <a:txBody>
                    <a:bodyPr/>
                    <a:lstStyle/>
                    <a:p>
                      <a:endParaRPr lang="tr-TR" b="0" dirty="0" smtClean="0">
                        <a:solidFill>
                          <a:schemeClr val="tx1"/>
                        </a:solidFill>
                        <a:latin typeface="Times New Roman" pitchFamily="18" charset="0"/>
                        <a:cs typeface="Times New Roman" pitchFamily="18" charset="0"/>
                      </a:endParaRPr>
                    </a:p>
                    <a:p>
                      <a:endParaRPr lang="tr-TR" b="0" dirty="0" smtClean="0">
                        <a:solidFill>
                          <a:schemeClr val="tx1"/>
                        </a:solidFill>
                        <a:latin typeface="Times New Roman" pitchFamily="18" charset="0"/>
                        <a:cs typeface="Times New Roman" pitchFamily="18" charset="0"/>
                      </a:endParaRPr>
                    </a:p>
                    <a:p>
                      <a:pPr algn="just"/>
                      <a:r>
                        <a:rPr lang="tr-TR" b="1" dirty="0" smtClean="0">
                          <a:solidFill>
                            <a:schemeClr val="tx1"/>
                          </a:solidFill>
                          <a:latin typeface="Times New Roman" pitchFamily="18" charset="0"/>
                          <a:cs typeface="Times New Roman" pitchFamily="18" charset="0"/>
                        </a:rPr>
                        <a:t>3194 Sayılı İmar Kanunun 28</a:t>
                      </a:r>
                      <a:r>
                        <a:rPr lang="tr-TR" b="1" baseline="0" dirty="0" smtClean="0">
                          <a:solidFill>
                            <a:schemeClr val="tx1"/>
                          </a:solidFill>
                          <a:latin typeface="Times New Roman" pitchFamily="18" charset="0"/>
                          <a:cs typeface="Times New Roman" pitchFamily="18" charset="0"/>
                        </a:rPr>
                        <a:t> inci maddesinin ikinci fıkrasına birinci cümleden sonra gelmek üzere;</a:t>
                      </a:r>
                      <a:endParaRPr lang="tr-TR" b="1" dirty="0" smtClean="0">
                        <a:solidFill>
                          <a:schemeClr val="tx1"/>
                        </a:solidFill>
                        <a:latin typeface="Times New Roman" pitchFamily="18" charset="0"/>
                        <a:cs typeface="Times New Roman" pitchFamily="18" charset="0"/>
                      </a:endParaRPr>
                    </a:p>
                  </a:txBody>
                  <a:tcPr>
                    <a:blipFill>
                      <a:blip r:embed="rId2"/>
                      <a:tile tx="0" ty="0" sx="100000" sy="100000" flip="none" algn="tl"/>
                    </a:blipFill>
                  </a:tcPr>
                </a:tc>
                <a:tc>
                  <a:txBody>
                    <a:bodyPr/>
                    <a:lstStyle/>
                    <a:p>
                      <a:endParaRPr lang="tr-TR" sz="1800" b="1" kern="1200" dirty="0" smtClean="0">
                        <a:solidFill>
                          <a:schemeClr val="tx1"/>
                        </a:solidFill>
                        <a:latin typeface="+mn-lt"/>
                        <a:ea typeface="+mn-ea"/>
                        <a:cs typeface="+mn-cs"/>
                      </a:endParaRPr>
                    </a:p>
                    <a:p>
                      <a:r>
                        <a:rPr lang="tr-TR" sz="1800" b="1" kern="1200" dirty="0" smtClean="0">
                          <a:solidFill>
                            <a:schemeClr val="tx1"/>
                          </a:solidFill>
                          <a:latin typeface="Times New Roman" pitchFamily="18" charset="0"/>
                          <a:ea typeface="+mn-ea"/>
                          <a:cs typeface="Times New Roman" pitchFamily="18" charset="0"/>
                        </a:rPr>
                        <a:t>MADDE 9- </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800" b="1" i="1" kern="1200" dirty="0" smtClean="0">
                          <a:solidFill>
                            <a:srgbClr val="FF0000"/>
                          </a:solidFill>
                          <a:latin typeface="Times New Roman" pitchFamily="18" charset="0"/>
                          <a:ea typeface="+mn-ea"/>
                          <a:cs typeface="Times New Roman" pitchFamily="18" charset="0"/>
                        </a:rPr>
                        <a:t>“İleri tasarım yöntemleri ve teknolojileri gerektiren özellik arz eden binaların projeleri, bu alanda Bakanlık tarafından çıkarılan yönetmelik çerçevesinde yeterli uzmanlığı haiz mühendislerin gözetiminde yapılır.” </a:t>
                      </a:r>
                      <a:r>
                        <a:rPr lang="tr-TR" sz="1800" b="1" kern="1200" dirty="0" smtClean="0">
                          <a:solidFill>
                            <a:schemeClr val="dk1"/>
                          </a:solidFill>
                          <a:latin typeface="Times New Roman" pitchFamily="18" charset="0"/>
                          <a:ea typeface="+mn-ea"/>
                          <a:cs typeface="Times New Roman" pitchFamily="18" charset="0"/>
                        </a:rPr>
                        <a:t>cümlesi eklenmiştir.</a:t>
                      </a:r>
                    </a:p>
                    <a:p>
                      <a:endParaRPr lang="tr-TR" sz="1800" b="1" kern="1200" dirty="0" smtClean="0">
                        <a:solidFill>
                          <a:schemeClr val="tx1"/>
                        </a:solidFill>
                        <a:latin typeface="+mn-lt"/>
                        <a:ea typeface="+mn-ea"/>
                        <a:cs typeface="+mn-cs"/>
                      </a:endParaRPr>
                    </a:p>
                  </a:txBody>
                  <a:tcPr>
                    <a:solidFill>
                      <a:srgbClr val="FFC000"/>
                    </a:solidFill>
                  </a:tcPr>
                </a:tc>
              </a:tr>
            </a:tbl>
          </a:graphicData>
        </a:graphic>
      </p:graphicFrame>
      <p:pic>
        <p:nvPicPr>
          <p:cNvPr id="3" name="Resim 1"/>
          <p:cNvPicPr>
            <a:picLocks noChangeAspect="1"/>
          </p:cNvPicPr>
          <p:nvPr/>
        </p:nvPicPr>
        <p:blipFill>
          <a:blip r:embed="rId3"/>
          <a:srcRect/>
          <a:stretch>
            <a:fillRect/>
          </a:stretch>
        </p:blipFill>
        <p:spPr bwMode="auto">
          <a:xfrm>
            <a:off x="7715250" y="0"/>
            <a:ext cx="1428750" cy="1196975"/>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12</a:t>
            </a:fld>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xmlns="" val="4174532522"/>
              </p:ext>
            </p:extLst>
          </p:nvPr>
        </p:nvGraphicFramePr>
        <p:xfrm>
          <a:off x="571472" y="928670"/>
          <a:ext cx="8001056" cy="5120640"/>
        </p:xfrm>
        <a:graphic>
          <a:graphicData uri="http://schemas.openxmlformats.org/drawingml/2006/table">
            <a:tbl>
              <a:tblPr firstRow="1" bandRow="1">
                <a:tableStyleId>{D7AC3CCA-C797-4891-BE02-D94E43425B78}</a:tableStyleId>
              </a:tblPr>
              <a:tblGrid>
                <a:gridCol w="4000528"/>
                <a:gridCol w="4000528"/>
              </a:tblGrid>
              <a:tr h="356865">
                <a:tc>
                  <a:txBody>
                    <a:bodyPr/>
                    <a:lstStyle/>
                    <a:p>
                      <a:pPr algn="ctr"/>
                      <a:r>
                        <a:rPr lang="tr-TR" dirty="0" smtClean="0"/>
                        <a:t>Mevcut  </a:t>
                      </a:r>
                      <a:endParaRPr lang="tr-TR" dirty="0"/>
                    </a:p>
                  </a:txBody>
                  <a:tcPr/>
                </a:tc>
                <a:tc>
                  <a:txBody>
                    <a:bodyPr/>
                    <a:lstStyle/>
                    <a:p>
                      <a:pPr algn="ctr"/>
                      <a:r>
                        <a:rPr lang="tr-TR" dirty="0" smtClean="0"/>
                        <a:t>Değişiklik</a:t>
                      </a:r>
                      <a:endParaRPr lang="tr-TR" dirty="0"/>
                    </a:p>
                  </a:txBody>
                  <a:tcPr/>
                </a:tc>
              </a:tr>
              <a:tr h="4639244">
                <a:tc>
                  <a:txBody>
                    <a:bodyPr/>
                    <a:lstStyle/>
                    <a:p>
                      <a:pPr algn="just"/>
                      <a:r>
                        <a:rPr lang="tr-TR" b="1" dirty="0" smtClean="0">
                          <a:solidFill>
                            <a:schemeClr val="tx1"/>
                          </a:solidFill>
                          <a:latin typeface="Times New Roman" pitchFamily="18" charset="0"/>
                          <a:cs typeface="Times New Roman" pitchFamily="18" charset="0"/>
                        </a:rPr>
                        <a:t>3194 Sayılı Kanunun 32</a:t>
                      </a:r>
                      <a:r>
                        <a:rPr lang="tr-TR" b="1" baseline="0" dirty="0" smtClean="0">
                          <a:solidFill>
                            <a:schemeClr val="tx1"/>
                          </a:solidFill>
                          <a:latin typeface="Times New Roman" pitchFamily="18" charset="0"/>
                          <a:cs typeface="Times New Roman" pitchFamily="18" charset="0"/>
                        </a:rPr>
                        <a:t> </a:t>
                      </a:r>
                      <a:r>
                        <a:rPr lang="tr-TR" b="1" baseline="0" dirty="0" err="1" smtClean="0">
                          <a:solidFill>
                            <a:schemeClr val="tx1"/>
                          </a:solidFill>
                          <a:latin typeface="Times New Roman" pitchFamily="18" charset="0"/>
                          <a:cs typeface="Times New Roman" pitchFamily="18" charset="0"/>
                        </a:rPr>
                        <a:t>nci</a:t>
                      </a:r>
                      <a:r>
                        <a:rPr lang="tr-TR" b="1" baseline="0" dirty="0" smtClean="0">
                          <a:solidFill>
                            <a:schemeClr val="tx1"/>
                          </a:solidFill>
                          <a:latin typeface="Times New Roman" pitchFamily="18" charset="0"/>
                          <a:cs typeface="Times New Roman" pitchFamily="18" charset="0"/>
                        </a:rPr>
                        <a:t> maddesinin birinci fıkrasında;”</a:t>
                      </a:r>
                      <a:r>
                        <a:rPr lang="tr-TR" b="1" dirty="0" smtClean="0">
                          <a:latin typeface="Times New Roman" pitchFamily="18" charset="0"/>
                          <a:cs typeface="Times New Roman" pitchFamily="18" charset="0"/>
                        </a:rPr>
                        <a:t> Bu Kanun hükümlerine göre; ruhsat alınmadan yapıya başlandığı veya ruhsat ve eklerine veya ruhsat alınmadan yapılabilecek yapılarda projelerine ve ilgili mevzuatına aykırı yapı yapıldığı ilgili idarece tespiti, fenni mesulce (...) (3) tespiti ve ihbarı veya herhangi bir şekilde bu duruma muttali olunması üzerine, belediye veya valiliklerce o andaki inşaat durumu tespit edilir. Yapı mühürlenerek inşaat derhal durdurulur.(4)” cümlesinden sonra gelmek üzere;</a:t>
                      </a:r>
                    </a:p>
                    <a:p>
                      <a:pPr algn="just"/>
                      <a:endParaRPr lang="tr-TR" b="1" dirty="0" smtClean="0">
                        <a:solidFill>
                          <a:schemeClr val="tx1"/>
                        </a:solidFill>
                        <a:latin typeface="Times New Roman" pitchFamily="18" charset="0"/>
                        <a:cs typeface="Times New Roman" pitchFamily="18" charset="0"/>
                      </a:endParaRPr>
                    </a:p>
                  </a:txBody>
                  <a:tcPr>
                    <a:blipFill>
                      <a:blip r:embed="rId2"/>
                      <a:tile tx="0" ty="0" sx="100000" sy="100000" flip="none" algn="tl"/>
                    </a:blipFill>
                  </a:tcPr>
                </a:tc>
                <a:tc>
                  <a:txBody>
                    <a:bodyPr/>
                    <a:lstStyle/>
                    <a:p>
                      <a:endParaRPr lang="tr-TR" sz="1800" b="1" kern="1200" dirty="0" smtClean="0">
                        <a:solidFill>
                          <a:schemeClr val="tx1"/>
                        </a:solidFill>
                        <a:latin typeface="+mn-lt"/>
                        <a:ea typeface="+mn-ea"/>
                        <a:cs typeface="+mn-cs"/>
                      </a:endParaRPr>
                    </a:p>
                    <a:p>
                      <a:r>
                        <a:rPr lang="tr-TR" sz="1800" b="1" kern="1200" dirty="0" smtClean="0">
                          <a:solidFill>
                            <a:schemeClr val="tx1"/>
                          </a:solidFill>
                          <a:latin typeface="Times New Roman" pitchFamily="18" charset="0"/>
                          <a:ea typeface="+mn-ea"/>
                          <a:cs typeface="Times New Roman" pitchFamily="18" charset="0"/>
                        </a:rPr>
                        <a:t>MADDE</a:t>
                      </a:r>
                      <a:r>
                        <a:rPr lang="tr-TR" sz="1800" b="1" kern="1200" baseline="0" dirty="0" smtClean="0">
                          <a:solidFill>
                            <a:schemeClr val="tx1"/>
                          </a:solidFill>
                          <a:latin typeface="Times New Roman" pitchFamily="18" charset="0"/>
                          <a:ea typeface="+mn-ea"/>
                          <a:cs typeface="Times New Roman" pitchFamily="18" charset="0"/>
                        </a:rPr>
                        <a:t> 10-</a:t>
                      </a:r>
                    </a:p>
                    <a:p>
                      <a:pPr algn="just"/>
                      <a:r>
                        <a:rPr lang="tr-TR" sz="1800" b="1" i="1" kern="1200" dirty="0" smtClean="0">
                          <a:solidFill>
                            <a:srgbClr val="FF0000"/>
                          </a:solidFill>
                          <a:latin typeface="Times New Roman" pitchFamily="18" charset="0"/>
                          <a:ea typeface="+mn-ea"/>
                          <a:cs typeface="Times New Roman" pitchFamily="18" charset="0"/>
                        </a:rPr>
                        <a:t>“Yapının imar mevzuatına aykırı olduğuna dair bilgi, tapu kayıtlarının beyanlar hanesine kaydedilmek üzere ilgili idaresince tapu dairesine en geç yedi gün içinde yazılı olarak bildirilir. Aykırılığın giderildiğine dair ilgili idaresince tapu dairesine bildirim yapılmadan beyanlar hanesindeki kayıt kaldırılamaz.”</a:t>
                      </a:r>
                      <a:r>
                        <a:rPr lang="tr-TR" sz="1800" b="1" kern="1200" dirty="0" smtClean="0">
                          <a:solidFill>
                            <a:schemeClr val="dk1"/>
                          </a:solidFill>
                          <a:latin typeface="Times New Roman" pitchFamily="18" charset="0"/>
                          <a:ea typeface="+mn-ea"/>
                          <a:cs typeface="Times New Roman" pitchFamily="18" charset="0"/>
                        </a:rPr>
                        <a:t>cümlesi eklenmiştir.</a:t>
                      </a:r>
                    </a:p>
                    <a:p>
                      <a:endParaRPr lang="tr-TR" sz="1800" b="1" kern="1200" dirty="0" smtClean="0">
                        <a:solidFill>
                          <a:schemeClr val="tx1"/>
                        </a:solidFill>
                        <a:latin typeface="+mn-lt"/>
                        <a:ea typeface="+mn-ea"/>
                        <a:cs typeface="+mn-cs"/>
                      </a:endParaRPr>
                    </a:p>
                  </a:txBody>
                  <a:tcPr>
                    <a:solidFill>
                      <a:srgbClr val="FFC000"/>
                    </a:solidFill>
                  </a:tcPr>
                </a:tc>
              </a:tr>
            </a:tbl>
          </a:graphicData>
        </a:graphic>
      </p:graphicFrame>
      <p:pic>
        <p:nvPicPr>
          <p:cNvPr id="3" name="Resim 1"/>
          <p:cNvPicPr>
            <a:picLocks noChangeAspect="1"/>
          </p:cNvPicPr>
          <p:nvPr/>
        </p:nvPicPr>
        <p:blipFill>
          <a:blip r:embed="rId3"/>
          <a:srcRect/>
          <a:stretch>
            <a:fillRect/>
          </a:stretch>
        </p:blipFill>
        <p:spPr bwMode="auto">
          <a:xfrm>
            <a:off x="7715250" y="0"/>
            <a:ext cx="1428750" cy="1196975"/>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13</a:t>
            </a:fld>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xmlns="" val="2992183010"/>
              </p:ext>
            </p:extLst>
          </p:nvPr>
        </p:nvGraphicFramePr>
        <p:xfrm>
          <a:off x="500034" y="982921"/>
          <a:ext cx="8143932" cy="5013296"/>
        </p:xfrm>
        <a:graphic>
          <a:graphicData uri="http://schemas.openxmlformats.org/drawingml/2006/table">
            <a:tbl>
              <a:tblPr firstRow="1" bandRow="1">
                <a:tableStyleId>{D7AC3CCA-C797-4891-BE02-D94E43425B78}</a:tableStyleId>
              </a:tblPr>
              <a:tblGrid>
                <a:gridCol w="4071966"/>
                <a:gridCol w="4071966"/>
              </a:tblGrid>
              <a:tr h="348573">
                <a:tc>
                  <a:txBody>
                    <a:bodyPr/>
                    <a:lstStyle/>
                    <a:p>
                      <a:pPr algn="ctr"/>
                      <a:r>
                        <a:rPr lang="tr-TR" dirty="0" smtClean="0"/>
                        <a:t>Mevcut  </a:t>
                      </a:r>
                      <a:endParaRPr lang="tr-TR" dirty="0"/>
                    </a:p>
                  </a:txBody>
                  <a:tcPr/>
                </a:tc>
                <a:tc>
                  <a:txBody>
                    <a:bodyPr/>
                    <a:lstStyle/>
                    <a:p>
                      <a:pPr algn="ctr"/>
                      <a:r>
                        <a:rPr lang="tr-TR" dirty="0" smtClean="0"/>
                        <a:t>Değişiklik</a:t>
                      </a:r>
                      <a:endParaRPr lang="tr-TR" dirty="0"/>
                    </a:p>
                  </a:txBody>
                  <a:tcPr/>
                </a:tc>
              </a:tr>
              <a:tr h="4647536">
                <a:tc>
                  <a:txBody>
                    <a:bodyPr/>
                    <a:lstStyle/>
                    <a:p>
                      <a:endParaRPr lang="tr-TR" b="0" dirty="0" smtClean="0">
                        <a:solidFill>
                          <a:schemeClr val="tx1"/>
                        </a:solidFill>
                        <a:latin typeface="Times New Roman" pitchFamily="18" charset="0"/>
                        <a:cs typeface="Times New Roman" pitchFamily="18" charset="0"/>
                      </a:endParaRPr>
                    </a:p>
                    <a:p>
                      <a:pPr algn="just"/>
                      <a:endParaRPr lang="tr-TR" b="0" dirty="0" smtClean="0">
                        <a:solidFill>
                          <a:schemeClr val="tx1"/>
                        </a:solidFill>
                        <a:latin typeface="Times New Roman" pitchFamily="18" charset="0"/>
                        <a:cs typeface="Times New Roman" pitchFamily="18" charset="0"/>
                      </a:endParaRPr>
                    </a:p>
                    <a:p>
                      <a:pPr algn="just"/>
                      <a:r>
                        <a:rPr lang="tr-TR" b="0" dirty="0" smtClean="0">
                          <a:solidFill>
                            <a:schemeClr val="tx1"/>
                          </a:solidFill>
                          <a:latin typeface="Times New Roman" pitchFamily="18" charset="0"/>
                          <a:cs typeface="Times New Roman" pitchFamily="18" charset="0"/>
                        </a:rPr>
                        <a:t>3194 sayılı Kanunun 32</a:t>
                      </a:r>
                      <a:r>
                        <a:rPr lang="tr-TR" b="0" baseline="0" dirty="0" smtClean="0">
                          <a:solidFill>
                            <a:schemeClr val="tx1"/>
                          </a:solidFill>
                          <a:latin typeface="Times New Roman" pitchFamily="18" charset="0"/>
                          <a:cs typeface="Times New Roman" pitchFamily="18" charset="0"/>
                        </a:rPr>
                        <a:t> </a:t>
                      </a:r>
                      <a:r>
                        <a:rPr lang="tr-TR" b="0" baseline="0" dirty="0" err="1" smtClean="0">
                          <a:solidFill>
                            <a:schemeClr val="tx1"/>
                          </a:solidFill>
                          <a:latin typeface="Times New Roman" pitchFamily="18" charset="0"/>
                          <a:cs typeface="Times New Roman" pitchFamily="18" charset="0"/>
                        </a:rPr>
                        <a:t>nci</a:t>
                      </a:r>
                      <a:r>
                        <a:rPr lang="tr-TR" b="0" baseline="0" dirty="0" smtClean="0">
                          <a:solidFill>
                            <a:schemeClr val="tx1"/>
                          </a:solidFill>
                          <a:latin typeface="Times New Roman" pitchFamily="18" charset="0"/>
                          <a:cs typeface="Times New Roman" pitchFamily="18" charset="0"/>
                        </a:rPr>
                        <a:t> maddesinin ikinci fıkrasının ikinci cümlesi; “</a:t>
                      </a:r>
                      <a:r>
                        <a:rPr lang="tr-TR" dirty="0" smtClean="0">
                          <a:latin typeface="Times New Roman" pitchFamily="18" charset="0"/>
                          <a:cs typeface="Times New Roman" pitchFamily="18" charset="0"/>
                        </a:rPr>
                        <a:t>Bu tebligatın bir </a:t>
                      </a:r>
                      <a:r>
                        <a:rPr lang="tr-TR" dirty="0" err="1" smtClean="0">
                          <a:latin typeface="Times New Roman" pitchFamily="18" charset="0"/>
                          <a:cs typeface="Times New Roman" pitchFamily="18" charset="0"/>
                        </a:rPr>
                        <a:t>nüshasıda</a:t>
                      </a:r>
                      <a:r>
                        <a:rPr lang="tr-TR" dirty="0" smtClean="0">
                          <a:latin typeface="Times New Roman" pitchFamily="18" charset="0"/>
                          <a:cs typeface="Times New Roman" pitchFamily="18" charset="0"/>
                        </a:rPr>
                        <a:t> muhtara bırakılır” cümlesi;</a:t>
                      </a:r>
                    </a:p>
                    <a:p>
                      <a:pPr algn="just"/>
                      <a:endParaRPr lang="tr-TR" b="1" dirty="0" smtClean="0">
                        <a:solidFill>
                          <a:schemeClr val="tx1"/>
                        </a:solidFill>
                        <a:latin typeface="Times New Roman" pitchFamily="18" charset="0"/>
                        <a:cs typeface="Times New Roman" pitchFamily="18" charset="0"/>
                      </a:endParaRPr>
                    </a:p>
                    <a:p>
                      <a:pPr algn="just"/>
                      <a:endParaRPr lang="tr-TR" b="1" dirty="0" smtClean="0">
                        <a:solidFill>
                          <a:schemeClr val="tx1"/>
                        </a:solidFill>
                        <a:latin typeface="Times New Roman" pitchFamily="18" charset="0"/>
                        <a:cs typeface="Times New Roman" pitchFamily="18" charset="0"/>
                      </a:endParaRPr>
                    </a:p>
                  </a:txBody>
                  <a:tcPr>
                    <a:blipFill>
                      <a:blip r:embed="rId2"/>
                      <a:tile tx="0" ty="0" sx="100000" sy="100000" flip="none" algn="tl"/>
                    </a:blipFill>
                  </a:tcPr>
                </a:tc>
                <a:tc>
                  <a:txBody>
                    <a:bodyPr/>
                    <a:lstStyle/>
                    <a:p>
                      <a:r>
                        <a:rPr lang="tr-TR" sz="1800" b="1" kern="1200" dirty="0" smtClean="0">
                          <a:solidFill>
                            <a:schemeClr val="tx1"/>
                          </a:solidFill>
                          <a:latin typeface="Times New Roman" pitchFamily="18" charset="0"/>
                          <a:ea typeface="+mn-ea"/>
                          <a:cs typeface="Times New Roman" pitchFamily="18" charset="0"/>
                        </a:rPr>
                        <a:t>MADDE 10-</a:t>
                      </a:r>
                    </a:p>
                    <a:p>
                      <a:endParaRPr lang="tr-TR" sz="1800" b="1" kern="1200" dirty="0" smtClean="0">
                        <a:solidFill>
                          <a:schemeClr val="tx1"/>
                        </a:solidFill>
                        <a:latin typeface="Times New Roman" pitchFamily="18" charset="0"/>
                        <a:ea typeface="+mn-ea"/>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tr-TR" sz="1800" b="1" kern="1200" dirty="0" smtClean="0">
                          <a:solidFill>
                            <a:srgbClr val="FF0000"/>
                          </a:solidFill>
                          <a:latin typeface="Times New Roman" pitchFamily="18" charset="0"/>
                          <a:ea typeface="+mn-ea"/>
                          <a:cs typeface="Times New Roman" pitchFamily="18" charset="0"/>
                        </a:rPr>
                        <a:t>“</a:t>
                      </a:r>
                      <a:r>
                        <a:rPr lang="tr-TR" sz="1800" b="1" i="1" kern="1200" dirty="0" smtClean="0">
                          <a:solidFill>
                            <a:srgbClr val="FF0000"/>
                          </a:solidFill>
                          <a:latin typeface="Times New Roman" pitchFamily="18" charset="0"/>
                          <a:ea typeface="+mn-ea"/>
                          <a:cs typeface="Times New Roman" pitchFamily="18" charset="0"/>
                        </a:rPr>
                        <a:t>Bu tebligatın bir nüshası muhtara bırakılır, </a:t>
                      </a:r>
                      <a:r>
                        <a:rPr lang="tr-TR" sz="1800" b="1" i="1" u="sng" kern="1200" dirty="0" smtClean="0">
                          <a:solidFill>
                            <a:srgbClr val="FF0000"/>
                          </a:solidFill>
                          <a:latin typeface="Times New Roman" pitchFamily="18" charset="0"/>
                          <a:ea typeface="+mn-ea"/>
                          <a:cs typeface="Times New Roman" pitchFamily="18" charset="0"/>
                        </a:rPr>
                        <a:t>bir nüshası da Çevre ve Şehircilik İl Müdürlüğüne gönderilir</a:t>
                      </a:r>
                      <a:r>
                        <a:rPr lang="tr-TR" sz="1800" b="1" i="1" kern="1200" dirty="0" smtClean="0">
                          <a:solidFill>
                            <a:srgbClr val="FF0000"/>
                          </a:solidFill>
                          <a:latin typeface="Times New Roman" pitchFamily="18" charset="0"/>
                          <a:ea typeface="+mn-ea"/>
                          <a:cs typeface="Times New Roman" pitchFamily="18" charset="0"/>
                        </a:rPr>
                        <a:t>.” </a:t>
                      </a:r>
                      <a:r>
                        <a:rPr lang="tr-TR" sz="1800" b="1" kern="1200" dirty="0" smtClean="0">
                          <a:solidFill>
                            <a:schemeClr val="dk1"/>
                          </a:solidFill>
                          <a:latin typeface="Times New Roman" pitchFamily="18" charset="0"/>
                          <a:ea typeface="+mn-ea"/>
                          <a:cs typeface="Times New Roman" pitchFamily="18" charset="0"/>
                        </a:rPr>
                        <a:t>şeklinde değiştirilmiştir.</a:t>
                      </a:r>
                    </a:p>
                    <a:p>
                      <a:endParaRPr lang="tr-TR" sz="1800" b="1" kern="1200" dirty="0" smtClean="0">
                        <a:solidFill>
                          <a:schemeClr val="tx1"/>
                        </a:solidFill>
                        <a:latin typeface="+mn-lt"/>
                        <a:ea typeface="+mn-ea"/>
                        <a:cs typeface="+mn-cs"/>
                      </a:endParaRPr>
                    </a:p>
                  </a:txBody>
                  <a:tcPr>
                    <a:solidFill>
                      <a:srgbClr val="FFC000"/>
                    </a:solidFill>
                  </a:tcPr>
                </a:tc>
              </a:tr>
            </a:tbl>
          </a:graphicData>
        </a:graphic>
      </p:graphicFrame>
      <p:pic>
        <p:nvPicPr>
          <p:cNvPr id="3" name="Resim 1"/>
          <p:cNvPicPr>
            <a:picLocks noChangeAspect="1"/>
          </p:cNvPicPr>
          <p:nvPr/>
        </p:nvPicPr>
        <p:blipFill>
          <a:blip r:embed="rId3"/>
          <a:srcRect/>
          <a:stretch>
            <a:fillRect/>
          </a:stretch>
        </p:blipFill>
        <p:spPr bwMode="auto">
          <a:xfrm>
            <a:off x="7715250" y="0"/>
            <a:ext cx="1428750" cy="1196975"/>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14</a:t>
            </a:fld>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xmlns="" val="3202269087"/>
              </p:ext>
            </p:extLst>
          </p:nvPr>
        </p:nvGraphicFramePr>
        <p:xfrm>
          <a:off x="500034" y="491222"/>
          <a:ext cx="8072494" cy="6217920"/>
        </p:xfrm>
        <a:graphic>
          <a:graphicData uri="http://schemas.openxmlformats.org/drawingml/2006/table">
            <a:tbl>
              <a:tblPr firstRow="1" bandRow="1">
                <a:tableStyleId>{D7AC3CCA-C797-4891-BE02-D94E43425B78}</a:tableStyleId>
              </a:tblPr>
              <a:tblGrid>
                <a:gridCol w="3488959"/>
                <a:gridCol w="4583535"/>
              </a:tblGrid>
              <a:tr h="361911">
                <a:tc>
                  <a:txBody>
                    <a:bodyPr/>
                    <a:lstStyle/>
                    <a:p>
                      <a:pPr algn="ctr"/>
                      <a:r>
                        <a:rPr lang="tr-TR" dirty="0" smtClean="0"/>
                        <a:t>Mevcut  </a:t>
                      </a:r>
                      <a:endParaRPr lang="tr-TR" dirty="0"/>
                    </a:p>
                  </a:txBody>
                  <a:tcPr/>
                </a:tc>
                <a:tc>
                  <a:txBody>
                    <a:bodyPr/>
                    <a:lstStyle/>
                    <a:p>
                      <a:pPr algn="ctr"/>
                      <a:r>
                        <a:rPr lang="tr-TR" dirty="0" smtClean="0"/>
                        <a:t>Değişiklik</a:t>
                      </a:r>
                      <a:endParaRPr lang="tr-TR" dirty="0"/>
                    </a:p>
                  </a:txBody>
                  <a:tcPr/>
                </a:tc>
              </a:tr>
              <a:tr h="57905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b="0" dirty="0" smtClean="0">
                        <a:solidFill>
                          <a:schemeClr val="tx1"/>
                        </a:solidFill>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tr-TR" b="0" dirty="0" smtClean="0">
                        <a:solidFill>
                          <a:schemeClr val="tx1"/>
                        </a:solidFill>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tr-TR" b="1" dirty="0" smtClean="0">
                          <a:solidFill>
                            <a:schemeClr val="tx1"/>
                          </a:solidFill>
                          <a:latin typeface="Times New Roman" pitchFamily="18" charset="0"/>
                          <a:cs typeface="Times New Roman" pitchFamily="18" charset="0"/>
                        </a:rPr>
                        <a:t>3194 Sayılı Kanunun 32</a:t>
                      </a:r>
                      <a:r>
                        <a:rPr lang="tr-TR" b="1" baseline="0" dirty="0" smtClean="0">
                          <a:solidFill>
                            <a:schemeClr val="tx1"/>
                          </a:solidFill>
                          <a:latin typeface="Times New Roman" pitchFamily="18" charset="0"/>
                          <a:cs typeface="Times New Roman" pitchFamily="18" charset="0"/>
                        </a:rPr>
                        <a:t> </a:t>
                      </a:r>
                      <a:r>
                        <a:rPr lang="tr-TR" b="1" baseline="0" dirty="0" err="1" smtClean="0">
                          <a:solidFill>
                            <a:schemeClr val="tx1"/>
                          </a:solidFill>
                          <a:latin typeface="Times New Roman" pitchFamily="18" charset="0"/>
                          <a:cs typeface="Times New Roman" pitchFamily="18" charset="0"/>
                        </a:rPr>
                        <a:t>nci</a:t>
                      </a:r>
                      <a:r>
                        <a:rPr lang="tr-TR" b="1" baseline="0" dirty="0" smtClean="0">
                          <a:solidFill>
                            <a:schemeClr val="tx1"/>
                          </a:solidFill>
                          <a:latin typeface="Times New Roman" pitchFamily="18" charset="0"/>
                          <a:cs typeface="Times New Roman" pitchFamily="18" charset="0"/>
                        </a:rPr>
                        <a:t> maddesinin beşinci fıkrası; “</a:t>
                      </a:r>
                      <a:r>
                        <a:rPr lang="tr-TR" b="1" dirty="0" smtClean="0">
                          <a:latin typeface="Times New Roman" pitchFamily="18" charset="0"/>
                          <a:cs typeface="Times New Roman" pitchFamily="18" charset="0"/>
                        </a:rPr>
                        <a:t>Aksi takdirde, ruhsat iptal edilir, ruhsata aykırı veya ruhsatsız yapılan bina, belediye encümeni veya il idare kurulu kararını müteakip, belediye veya valilikçe yıktırılır ve masrafı yapı sahibinden tahsil edilir.” fıkrasına;</a:t>
                      </a:r>
                    </a:p>
                  </a:txBody>
                  <a:tcPr>
                    <a:blipFill>
                      <a:blip r:embed="rId2"/>
                      <a:tile tx="0" ty="0" sx="100000" sy="100000" flip="none" algn="tl"/>
                    </a:blip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800" b="1" kern="1200" dirty="0" smtClean="0">
                          <a:solidFill>
                            <a:schemeClr val="dk1"/>
                          </a:solidFill>
                          <a:latin typeface="Times New Roman" pitchFamily="18" charset="0"/>
                          <a:ea typeface="+mn-ea"/>
                          <a:cs typeface="Times New Roman" pitchFamily="18" charset="0"/>
                        </a:rPr>
                        <a:t>MADDE</a:t>
                      </a:r>
                      <a:r>
                        <a:rPr lang="tr-TR" sz="1800" b="1" kern="1200" baseline="0" dirty="0" smtClean="0">
                          <a:solidFill>
                            <a:schemeClr val="dk1"/>
                          </a:solidFill>
                          <a:latin typeface="Times New Roman" pitchFamily="18" charset="0"/>
                          <a:ea typeface="+mn-ea"/>
                          <a:cs typeface="Times New Roman" pitchFamily="18" charset="0"/>
                        </a:rPr>
                        <a:t> 10-</a:t>
                      </a:r>
                    </a:p>
                    <a:p>
                      <a:pPr marL="0" marR="0" indent="0" algn="just" defTabSz="914400" rtl="0" eaLnBrk="1" fontAlgn="auto" latinLnBrk="0" hangingPunct="1">
                        <a:lnSpc>
                          <a:spcPct val="100000"/>
                        </a:lnSpc>
                        <a:spcBef>
                          <a:spcPts val="0"/>
                        </a:spcBef>
                        <a:spcAft>
                          <a:spcPts val="0"/>
                        </a:spcAft>
                        <a:buClrTx/>
                        <a:buSzTx/>
                        <a:buFontTx/>
                        <a:buNone/>
                        <a:tabLst/>
                        <a:defRPr/>
                      </a:pPr>
                      <a:endParaRPr lang="tr-TR" sz="1800" b="1" kern="1200" baseline="0" dirty="0" smtClean="0">
                        <a:solidFill>
                          <a:schemeClr val="dk1"/>
                        </a:solidFill>
                        <a:latin typeface="Times New Roman" pitchFamily="18" charset="0"/>
                        <a:ea typeface="+mn-ea"/>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tr-TR" sz="1800" b="1" i="1" kern="1200" dirty="0" smtClean="0">
                          <a:solidFill>
                            <a:srgbClr val="FF0000"/>
                          </a:solidFill>
                          <a:latin typeface="Times New Roman" pitchFamily="18" charset="0"/>
                          <a:ea typeface="+mn-ea"/>
                          <a:cs typeface="Times New Roman" pitchFamily="18" charset="0"/>
                        </a:rPr>
                        <a:t>“Yapı tatil tutanağının düzenlendiği tarihten itibaren bir ay içinde yapı sahibi tarafından yapının ruhsata uygun hale getirilmediğinin veya ruhsat alınmadığının ilgili idaresince tespit edilmesine rağmen iki ay içinde hakkında yıkım kararı alınmayan yapılar ile hakkında yıkım kararı alınmış olmasına rağmen altı ay içinde ilgili idaresince yıkılmayan yapılar, yıkım maliyetleri döner sermaye işletmesi gelirlerinden karşılanmak üzere Bakanlıkça yıkılabilir veya yıktırılabilir. Yıkım maliyetleri %100 fazlası ile ilgili idaresinden tahsil edilir. Bu şekilde tahsil edilememesi halinde ilgili idarenin 5779 sayılı Kanun gereğince aktarılan paylarından kesilerek tahsil olunur. Tahsil olunan tutarlar, Bakanlığın döner sermaye işletmesi hesabına gelir olarak kaydedilir.” </a:t>
                      </a:r>
                      <a:r>
                        <a:rPr lang="tr-TR" sz="1800" b="1" kern="1200" dirty="0" smtClean="0">
                          <a:solidFill>
                            <a:schemeClr val="dk1"/>
                          </a:solidFill>
                          <a:latin typeface="Times New Roman" pitchFamily="18" charset="0"/>
                          <a:ea typeface="+mn-ea"/>
                          <a:cs typeface="Times New Roman" pitchFamily="18" charset="0"/>
                        </a:rPr>
                        <a:t>cümleleri eklenmiştir.</a:t>
                      </a:r>
                      <a:endParaRPr lang="tr-TR" sz="1800" b="1" kern="1200" dirty="0" smtClean="0">
                        <a:solidFill>
                          <a:schemeClr val="tx1"/>
                        </a:solidFill>
                        <a:latin typeface="Times New Roman" pitchFamily="18" charset="0"/>
                        <a:ea typeface="+mn-ea"/>
                        <a:cs typeface="Times New Roman" pitchFamily="18" charset="0"/>
                      </a:endParaRPr>
                    </a:p>
                  </a:txBody>
                  <a:tcPr>
                    <a:solidFill>
                      <a:srgbClr val="FFC000"/>
                    </a:solidFill>
                  </a:tcPr>
                </a:tc>
              </a:tr>
            </a:tbl>
          </a:graphicData>
        </a:graphic>
      </p:graphicFrame>
      <p:pic>
        <p:nvPicPr>
          <p:cNvPr id="3" name="Resim 1"/>
          <p:cNvPicPr>
            <a:picLocks noChangeAspect="1"/>
          </p:cNvPicPr>
          <p:nvPr/>
        </p:nvPicPr>
        <p:blipFill>
          <a:blip r:embed="rId3"/>
          <a:srcRect/>
          <a:stretch>
            <a:fillRect/>
          </a:stretch>
        </p:blipFill>
        <p:spPr bwMode="auto">
          <a:xfrm>
            <a:off x="7715250" y="0"/>
            <a:ext cx="1428750" cy="1196975"/>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15</a:t>
            </a:fld>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xmlns="" val="3484481621"/>
              </p:ext>
            </p:extLst>
          </p:nvPr>
        </p:nvGraphicFramePr>
        <p:xfrm>
          <a:off x="571472" y="642918"/>
          <a:ext cx="8072494" cy="5943600"/>
        </p:xfrm>
        <a:graphic>
          <a:graphicData uri="http://schemas.openxmlformats.org/drawingml/2006/table">
            <a:tbl>
              <a:tblPr firstRow="1" bandRow="1">
                <a:tableStyleId>{D7AC3CCA-C797-4891-BE02-D94E43425B78}</a:tableStyleId>
              </a:tblPr>
              <a:tblGrid>
                <a:gridCol w="4036247"/>
                <a:gridCol w="4036247"/>
              </a:tblGrid>
              <a:tr h="356968">
                <a:tc>
                  <a:txBody>
                    <a:bodyPr/>
                    <a:lstStyle/>
                    <a:p>
                      <a:pPr algn="ctr"/>
                      <a:r>
                        <a:rPr lang="tr-TR" dirty="0" smtClean="0"/>
                        <a:t>Mevcut  </a:t>
                      </a:r>
                      <a:endParaRPr lang="tr-TR" dirty="0"/>
                    </a:p>
                  </a:txBody>
                  <a:tcPr/>
                </a:tc>
                <a:tc>
                  <a:txBody>
                    <a:bodyPr/>
                    <a:lstStyle/>
                    <a:p>
                      <a:pPr algn="ctr"/>
                      <a:r>
                        <a:rPr lang="tr-TR" dirty="0" smtClean="0"/>
                        <a:t>Değişiklik</a:t>
                      </a:r>
                      <a:endParaRPr lang="tr-TR" dirty="0"/>
                    </a:p>
                  </a:txBody>
                  <a:tcPr/>
                </a:tc>
              </a:tr>
              <a:tr h="5443756">
                <a:tc>
                  <a:txBody>
                    <a:bodyPr/>
                    <a:lstStyle/>
                    <a:p>
                      <a:pPr algn="just"/>
                      <a:endParaRPr lang="tr-TR" b="1" dirty="0" smtClean="0">
                        <a:solidFill>
                          <a:schemeClr val="tx1"/>
                        </a:solidFill>
                        <a:latin typeface="Times New Roman" pitchFamily="18" charset="0"/>
                        <a:cs typeface="Times New Roman" pitchFamily="18" charset="0"/>
                      </a:endParaRPr>
                    </a:p>
                    <a:p>
                      <a:pPr algn="just"/>
                      <a:r>
                        <a:rPr lang="tr-TR" b="1" dirty="0" smtClean="0">
                          <a:solidFill>
                            <a:schemeClr val="tx1"/>
                          </a:solidFill>
                          <a:latin typeface="Times New Roman" pitchFamily="18" charset="0"/>
                          <a:cs typeface="Times New Roman" pitchFamily="18" charset="0"/>
                        </a:rPr>
                        <a:t>3194 Sayılı Kanunun 42.</a:t>
                      </a:r>
                      <a:r>
                        <a:rPr lang="tr-TR" b="1" baseline="0" dirty="0" smtClean="0">
                          <a:solidFill>
                            <a:schemeClr val="tx1"/>
                          </a:solidFill>
                          <a:latin typeface="Times New Roman" pitchFamily="18" charset="0"/>
                          <a:cs typeface="Times New Roman" pitchFamily="18" charset="0"/>
                        </a:rPr>
                        <a:t> maddesinin ikinci fıkrasının birinci cümlesi; “</a:t>
                      </a:r>
                      <a:r>
                        <a:rPr lang="tr-TR" b="1" dirty="0" smtClean="0">
                          <a:latin typeface="Times New Roman" pitchFamily="18" charset="0"/>
                          <a:cs typeface="Times New Roman" pitchFamily="18" charset="0"/>
                        </a:rPr>
                        <a:t>Ruhsat alınmaksızın veya ruhsata, ruhsat eki etüt ve projelere veya imar mevzuatına aykırı olarak yapılan yapının sahibine, yapı müteahhidine veya aykırılığı altı iş günü içinde idareye bildirmeyen ilgili fenni mesullere yapının mülkiyet durumuna, bulunduğu alanın özelliğine, durumuna, niteliğine ve sınıfına, yerleşmeye ve çevreye etkisine, can ve mal emniyetini tehdit edip etmediğine ve aykırılığın büyüklüğüne göre, </a:t>
                      </a:r>
                      <a:r>
                        <a:rPr lang="tr-TR" b="1" u="sng" dirty="0" err="1" smtClean="0">
                          <a:solidFill>
                            <a:srgbClr val="FF0000"/>
                          </a:solidFill>
                          <a:latin typeface="Times New Roman" pitchFamily="18" charset="0"/>
                          <a:cs typeface="Times New Roman" pitchFamily="18" charset="0"/>
                        </a:rPr>
                        <a:t>beşyüz</a:t>
                      </a:r>
                      <a:r>
                        <a:rPr lang="tr-TR" b="1" u="sng" dirty="0" smtClean="0">
                          <a:solidFill>
                            <a:srgbClr val="FF0000"/>
                          </a:solidFill>
                          <a:latin typeface="Times New Roman" pitchFamily="18" charset="0"/>
                          <a:cs typeface="Times New Roman" pitchFamily="18" charset="0"/>
                        </a:rPr>
                        <a:t> Türk Lirasından</a:t>
                      </a:r>
                      <a:r>
                        <a:rPr lang="tr-TR" b="1" dirty="0" smtClean="0">
                          <a:latin typeface="Times New Roman" pitchFamily="18" charset="0"/>
                          <a:cs typeface="Times New Roman" pitchFamily="18" charset="0"/>
                        </a:rPr>
                        <a:t> az olmamak üzere, aşağıdaki şekilde hesaplanan idari para cezaları uygulanır: …”</a:t>
                      </a:r>
                      <a:endParaRPr lang="tr-TR" b="1" dirty="0" smtClean="0">
                        <a:solidFill>
                          <a:schemeClr val="tx1"/>
                        </a:solidFill>
                        <a:latin typeface="Times New Roman" pitchFamily="18" charset="0"/>
                        <a:cs typeface="Times New Roman" pitchFamily="18" charset="0"/>
                      </a:endParaRPr>
                    </a:p>
                  </a:txBody>
                  <a:tcPr>
                    <a:blipFill>
                      <a:blip r:embed="rId2"/>
                      <a:tile tx="0" ty="0" sx="100000" sy="100000" flip="none" algn="tl"/>
                    </a:blipFill>
                  </a:tcPr>
                </a:tc>
                <a:tc>
                  <a:txBody>
                    <a:bodyPr/>
                    <a:lstStyle/>
                    <a:p>
                      <a:pPr algn="just"/>
                      <a:r>
                        <a:rPr lang="tr-TR" sz="1800" b="1" kern="1200" dirty="0" smtClean="0">
                          <a:solidFill>
                            <a:schemeClr val="tx1"/>
                          </a:solidFill>
                          <a:latin typeface="Times New Roman" pitchFamily="18" charset="0"/>
                          <a:ea typeface="+mn-ea"/>
                          <a:cs typeface="Times New Roman" pitchFamily="18" charset="0"/>
                        </a:rPr>
                        <a:t>MADDDE</a:t>
                      </a:r>
                      <a:r>
                        <a:rPr lang="tr-TR" sz="1800" b="1" kern="1200" baseline="0" dirty="0" smtClean="0">
                          <a:solidFill>
                            <a:schemeClr val="tx1"/>
                          </a:solidFill>
                          <a:latin typeface="Times New Roman" pitchFamily="18" charset="0"/>
                          <a:ea typeface="+mn-ea"/>
                          <a:cs typeface="Times New Roman" pitchFamily="18" charset="0"/>
                        </a:rPr>
                        <a:t> 11-</a:t>
                      </a:r>
                      <a:endParaRPr lang="tr-TR" sz="1800" b="1" kern="1200" dirty="0" smtClean="0">
                        <a:solidFill>
                          <a:schemeClr val="tx1"/>
                        </a:solidFill>
                        <a:latin typeface="Times New Roman" pitchFamily="18" charset="0"/>
                        <a:ea typeface="+mn-ea"/>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tr-TR" sz="1800" b="1" kern="1200" dirty="0" smtClean="0">
                          <a:solidFill>
                            <a:schemeClr val="dk1"/>
                          </a:solidFill>
                          <a:latin typeface="Times New Roman" pitchFamily="18" charset="0"/>
                          <a:ea typeface="+mn-ea"/>
                          <a:cs typeface="Times New Roman" pitchFamily="18" charset="0"/>
                        </a:rPr>
                        <a:t>“Ruhsat alınmaksızın veya ruhsata, ruhsat eki etüt ve projelere ve imar mevzuatına aykırı olarak yapılan </a:t>
                      </a:r>
                      <a:r>
                        <a:rPr lang="tr-TR" sz="1800" b="1" u="sng" kern="1200" dirty="0" smtClean="0">
                          <a:solidFill>
                            <a:srgbClr val="FF0000"/>
                          </a:solidFill>
                          <a:latin typeface="Times New Roman" pitchFamily="18" charset="0"/>
                          <a:ea typeface="+mn-ea"/>
                          <a:cs typeface="Times New Roman" pitchFamily="18" charset="0"/>
                        </a:rPr>
                        <a:t>ya da 27 </a:t>
                      </a:r>
                      <a:r>
                        <a:rPr lang="tr-TR" sz="1800" b="1" u="sng" kern="1200" dirty="0" err="1" smtClean="0">
                          <a:solidFill>
                            <a:srgbClr val="FF0000"/>
                          </a:solidFill>
                          <a:latin typeface="Times New Roman" pitchFamily="18" charset="0"/>
                          <a:ea typeface="+mn-ea"/>
                          <a:cs typeface="Times New Roman" pitchFamily="18" charset="0"/>
                        </a:rPr>
                        <a:t>nci</a:t>
                      </a:r>
                      <a:r>
                        <a:rPr lang="tr-TR" sz="1800" b="1" u="sng" kern="1200" dirty="0" smtClean="0">
                          <a:solidFill>
                            <a:srgbClr val="FF0000"/>
                          </a:solidFill>
                          <a:latin typeface="Times New Roman" pitchFamily="18" charset="0"/>
                          <a:ea typeface="+mn-ea"/>
                          <a:cs typeface="Times New Roman" pitchFamily="18" charset="0"/>
                        </a:rPr>
                        <a:t> madde kapsamında ruhsat alınmadan yapılabilen yapılardan aynı maddede belirtilen koşullar sağlanmadan yapılanların</a:t>
                      </a:r>
                      <a:r>
                        <a:rPr lang="tr-TR" sz="1800" b="1" kern="1200" dirty="0" smtClean="0">
                          <a:solidFill>
                            <a:schemeClr val="dk1"/>
                          </a:solidFill>
                          <a:latin typeface="Times New Roman" pitchFamily="18" charset="0"/>
                          <a:ea typeface="+mn-ea"/>
                          <a:cs typeface="Times New Roman" pitchFamily="18" charset="0"/>
                        </a:rPr>
                        <a:t> sahibine, yapı müteahhidine ve aykırılığı altı iş günü içinde idareye bildirmeyen ilgili fenni mesullere, yapının mülkiyet durumuna, bulunduğu alanın özelliğine, durumuna, niteliğine ve sınıfına, yerleşmeye ve çevreye etkisine, can ve mal emniyetini tehdit edip etmediğine ve aykırılığın büyüklüğüne göre, </a:t>
                      </a:r>
                      <a:r>
                        <a:rPr lang="tr-TR" sz="1800" b="1" u="sng" kern="1200" dirty="0" smtClean="0">
                          <a:solidFill>
                            <a:srgbClr val="FF0000"/>
                          </a:solidFill>
                          <a:latin typeface="Times New Roman" pitchFamily="18" charset="0"/>
                          <a:ea typeface="+mn-ea"/>
                          <a:cs typeface="Times New Roman" pitchFamily="18" charset="0"/>
                        </a:rPr>
                        <a:t>bin Türk lirasından </a:t>
                      </a:r>
                      <a:r>
                        <a:rPr lang="tr-TR" sz="1800" b="1" kern="1200" dirty="0" smtClean="0">
                          <a:solidFill>
                            <a:schemeClr val="dk1"/>
                          </a:solidFill>
                          <a:latin typeface="Times New Roman" pitchFamily="18" charset="0"/>
                          <a:ea typeface="+mn-ea"/>
                          <a:cs typeface="Times New Roman" pitchFamily="18" charset="0"/>
                        </a:rPr>
                        <a:t>az olmamak üzere, aşağıdaki şekilde hesaplanan idari para cezaları uygulanır:” şeklinde değiştirilmiştir.</a:t>
                      </a:r>
                      <a:endParaRPr lang="tr-TR" sz="1800" b="1" kern="1200" dirty="0" smtClean="0">
                        <a:solidFill>
                          <a:schemeClr val="tx1"/>
                        </a:solidFill>
                        <a:latin typeface="+mn-lt"/>
                        <a:ea typeface="+mn-ea"/>
                        <a:cs typeface="+mn-cs"/>
                      </a:endParaRPr>
                    </a:p>
                  </a:txBody>
                  <a:tcPr>
                    <a:solidFill>
                      <a:srgbClr val="FFC000"/>
                    </a:solidFill>
                  </a:tcPr>
                </a:tc>
              </a:tr>
            </a:tbl>
          </a:graphicData>
        </a:graphic>
      </p:graphicFrame>
      <p:pic>
        <p:nvPicPr>
          <p:cNvPr id="3" name="Resim 1"/>
          <p:cNvPicPr>
            <a:picLocks noChangeAspect="1"/>
          </p:cNvPicPr>
          <p:nvPr/>
        </p:nvPicPr>
        <p:blipFill>
          <a:blip r:embed="rId3"/>
          <a:srcRect/>
          <a:stretch>
            <a:fillRect/>
          </a:stretch>
        </p:blipFill>
        <p:spPr bwMode="auto">
          <a:xfrm>
            <a:off x="7715250" y="0"/>
            <a:ext cx="1428750" cy="1196975"/>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16</a:t>
            </a:fld>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xmlns="" val="946141412"/>
              </p:ext>
            </p:extLst>
          </p:nvPr>
        </p:nvGraphicFramePr>
        <p:xfrm>
          <a:off x="500034" y="642919"/>
          <a:ext cx="8215370" cy="5863189"/>
        </p:xfrm>
        <a:graphic>
          <a:graphicData uri="http://schemas.openxmlformats.org/drawingml/2006/table">
            <a:tbl>
              <a:tblPr firstRow="1" bandRow="1">
                <a:tableStyleId>{D7AC3CCA-C797-4891-BE02-D94E43425B78}</a:tableStyleId>
              </a:tblPr>
              <a:tblGrid>
                <a:gridCol w="4107685"/>
                <a:gridCol w="4107685"/>
              </a:tblGrid>
              <a:tr h="360487">
                <a:tc>
                  <a:txBody>
                    <a:bodyPr/>
                    <a:lstStyle/>
                    <a:p>
                      <a:pPr algn="ctr"/>
                      <a:r>
                        <a:rPr lang="tr-TR" dirty="0" smtClean="0"/>
                        <a:t>Mevcut  </a:t>
                      </a:r>
                      <a:endParaRPr lang="tr-TR" dirty="0"/>
                    </a:p>
                  </a:txBody>
                  <a:tcPr/>
                </a:tc>
                <a:tc>
                  <a:txBody>
                    <a:bodyPr/>
                    <a:lstStyle/>
                    <a:p>
                      <a:pPr algn="ctr"/>
                      <a:r>
                        <a:rPr lang="tr-TR" dirty="0" smtClean="0"/>
                        <a:t>Değişiklik</a:t>
                      </a:r>
                      <a:endParaRPr lang="tr-TR" dirty="0"/>
                    </a:p>
                  </a:txBody>
                  <a:tcPr/>
                </a:tc>
              </a:tr>
              <a:tr h="5497429">
                <a:tc>
                  <a:txBody>
                    <a:bodyPr/>
                    <a:lstStyle/>
                    <a:p>
                      <a:r>
                        <a:rPr lang="tr-TR" sz="1700" b="0" dirty="0" smtClean="0">
                          <a:solidFill>
                            <a:schemeClr val="tx1"/>
                          </a:solidFill>
                          <a:latin typeface="Times New Roman" pitchFamily="18" charset="0"/>
                          <a:cs typeface="Times New Roman" pitchFamily="18" charset="0"/>
                        </a:rPr>
                        <a:t>3194 sayılı Kanunun 42.</a:t>
                      </a:r>
                      <a:r>
                        <a:rPr lang="tr-TR" sz="1700" b="0" baseline="0" dirty="0" smtClean="0">
                          <a:solidFill>
                            <a:schemeClr val="tx1"/>
                          </a:solidFill>
                          <a:latin typeface="Times New Roman" pitchFamily="18" charset="0"/>
                          <a:cs typeface="Times New Roman" pitchFamily="18" charset="0"/>
                        </a:rPr>
                        <a:t> maddesinin ikinci fıkrasının a bendine;</a:t>
                      </a:r>
                      <a:r>
                        <a:rPr kumimoji="0" lang="tr-TR" sz="1700" kern="1200" dirty="0" smtClean="0">
                          <a:solidFill>
                            <a:schemeClr val="dk1"/>
                          </a:solidFill>
                          <a:latin typeface="+mn-lt"/>
                          <a:ea typeface="+mn-ea"/>
                          <a:cs typeface="+mn-cs"/>
                        </a:rPr>
                        <a:t> </a:t>
                      </a:r>
                    </a:p>
                    <a:p>
                      <a:endParaRPr lang="tr-TR" b="0" dirty="0" smtClean="0">
                        <a:solidFill>
                          <a:schemeClr val="tx1"/>
                        </a:solidFill>
                        <a:latin typeface="Times New Roman" pitchFamily="18" charset="0"/>
                        <a:cs typeface="Times New Roman" pitchFamily="18" charset="0"/>
                      </a:endParaRPr>
                    </a:p>
                  </a:txBody>
                  <a:tcPr>
                    <a:blipFill>
                      <a:blip r:embed="rId2"/>
                      <a:tile tx="0" ty="0" sx="100000" sy="100000" flip="none" algn="tl"/>
                    </a:blip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800" b="1" kern="1200" dirty="0" smtClean="0">
                          <a:solidFill>
                            <a:schemeClr val="dk1"/>
                          </a:solidFill>
                          <a:latin typeface="Times New Roman" pitchFamily="18" charset="0"/>
                          <a:ea typeface="+mn-ea"/>
                          <a:cs typeface="Times New Roman" pitchFamily="18" charset="0"/>
                        </a:rPr>
                        <a:t>MADDE 11-</a:t>
                      </a:r>
                    </a:p>
                    <a:p>
                      <a:pPr marL="0" marR="0" indent="0" algn="just" defTabSz="914400" rtl="0" eaLnBrk="1" fontAlgn="auto" latinLnBrk="0" hangingPunct="1">
                        <a:lnSpc>
                          <a:spcPct val="100000"/>
                        </a:lnSpc>
                        <a:spcBef>
                          <a:spcPts val="0"/>
                        </a:spcBef>
                        <a:spcAft>
                          <a:spcPts val="0"/>
                        </a:spcAft>
                        <a:buClrTx/>
                        <a:buSzTx/>
                        <a:buFontTx/>
                        <a:buNone/>
                        <a:tabLst/>
                        <a:defRPr/>
                      </a:pPr>
                      <a:endParaRPr lang="tr-TR" sz="1800" b="1" kern="1200" dirty="0" smtClean="0">
                        <a:solidFill>
                          <a:schemeClr val="dk1"/>
                        </a:solidFill>
                        <a:latin typeface="Times New Roman" pitchFamily="18" charset="0"/>
                        <a:ea typeface="+mn-ea"/>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tr-TR" sz="1800" b="1" i="1" kern="1200" dirty="0" smtClean="0">
                          <a:solidFill>
                            <a:srgbClr val="FF0000"/>
                          </a:solidFill>
                          <a:latin typeface="Times New Roman" pitchFamily="18" charset="0"/>
                          <a:ea typeface="+mn-ea"/>
                          <a:cs typeface="Times New Roman" pitchFamily="18" charset="0"/>
                        </a:rPr>
                        <a:t>“Aykırılığa konu alanın arsa payına isabet eden arsa alanı ile emlak vergisine esas arsa ve arazi asgari metrekare birim değerinin çarpımı ile bulunan bedel kadar idari para cezası ayrıca ilave edilir.” </a:t>
                      </a:r>
                      <a:r>
                        <a:rPr lang="tr-TR" sz="1800" b="1" kern="1200" dirty="0" smtClean="0">
                          <a:solidFill>
                            <a:schemeClr val="dk1"/>
                          </a:solidFill>
                          <a:latin typeface="Times New Roman" pitchFamily="18" charset="0"/>
                          <a:ea typeface="+mn-ea"/>
                          <a:cs typeface="Times New Roman" pitchFamily="18" charset="0"/>
                        </a:rPr>
                        <a:t>cümlesi eklenmiştir.</a:t>
                      </a:r>
                    </a:p>
                    <a:p>
                      <a:endParaRPr lang="tr-TR" sz="1800" b="1" kern="1200" dirty="0" smtClean="0">
                        <a:solidFill>
                          <a:schemeClr val="tx1"/>
                        </a:solidFill>
                        <a:latin typeface="+mn-lt"/>
                        <a:ea typeface="+mn-ea"/>
                        <a:cs typeface="+mn-cs"/>
                      </a:endParaRPr>
                    </a:p>
                    <a:p>
                      <a:endParaRPr lang="tr-TR" sz="1800" b="1" kern="1200" dirty="0" smtClean="0">
                        <a:solidFill>
                          <a:schemeClr val="tx1"/>
                        </a:solidFill>
                        <a:latin typeface="+mn-lt"/>
                        <a:ea typeface="+mn-ea"/>
                        <a:cs typeface="+mn-cs"/>
                      </a:endParaRPr>
                    </a:p>
                  </a:txBody>
                  <a:tcPr>
                    <a:solidFill>
                      <a:srgbClr val="FFC000"/>
                    </a:solidFill>
                  </a:tcPr>
                </a:tc>
              </a:tr>
            </a:tbl>
          </a:graphicData>
        </a:graphic>
      </p:graphicFrame>
      <p:pic>
        <p:nvPicPr>
          <p:cNvPr id="3" name="Resim 1"/>
          <p:cNvPicPr>
            <a:picLocks noChangeAspect="1"/>
          </p:cNvPicPr>
          <p:nvPr/>
        </p:nvPicPr>
        <p:blipFill>
          <a:blip r:embed="rId3"/>
          <a:srcRect/>
          <a:stretch>
            <a:fillRect/>
          </a:stretch>
        </p:blipFill>
        <p:spPr bwMode="auto">
          <a:xfrm>
            <a:off x="7715250" y="0"/>
            <a:ext cx="1428750" cy="1196975"/>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17</a:t>
            </a:fld>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xmlns="" val="2530561739"/>
              </p:ext>
            </p:extLst>
          </p:nvPr>
        </p:nvGraphicFramePr>
        <p:xfrm>
          <a:off x="500034" y="926298"/>
          <a:ext cx="8143932" cy="5089798"/>
        </p:xfrm>
        <a:graphic>
          <a:graphicData uri="http://schemas.openxmlformats.org/drawingml/2006/table">
            <a:tbl>
              <a:tblPr firstRow="1" bandRow="1">
                <a:tableStyleId>{D7AC3CCA-C797-4891-BE02-D94E43425B78}</a:tableStyleId>
              </a:tblPr>
              <a:tblGrid>
                <a:gridCol w="4071966"/>
                <a:gridCol w="4071966"/>
              </a:tblGrid>
              <a:tr h="363388">
                <a:tc>
                  <a:txBody>
                    <a:bodyPr/>
                    <a:lstStyle/>
                    <a:p>
                      <a:pPr algn="ctr"/>
                      <a:r>
                        <a:rPr lang="tr-TR" dirty="0" smtClean="0"/>
                        <a:t>Mevcut  </a:t>
                      </a:r>
                      <a:endParaRPr lang="tr-TR" dirty="0"/>
                    </a:p>
                  </a:txBody>
                  <a:tcPr/>
                </a:tc>
                <a:tc>
                  <a:txBody>
                    <a:bodyPr/>
                    <a:lstStyle/>
                    <a:p>
                      <a:pPr algn="ctr"/>
                      <a:r>
                        <a:rPr lang="tr-TR" dirty="0" smtClean="0"/>
                        <a:t>Değişiklik</a:t>
                      </a:r>
                      <a:endParaRPr lang="tr-TR" dirty="0"/>
                    </a:p>
                  </a:txBody>
                  <a:tcPr/>
                </a:tc>
              </a:tr>
              <a:tr h="4724038">
                <a:tc>
                  <a:txBody>
                    <a:bodyPr/>
                    <a:lstStyle/>
                    <a:p>
                      <a:pPr algn="just"/>
                      <a:endParaRPr lang="tr-TR" dirty="0" smtClean="0"/>
                    </a:p>
                    <a:p>
                      <a:pPr algn="just"/>
                      <a:r>
                        <a:rPr lang="tr-TR" b="1" dirty="0" smtClean="0">
                          <a:latin typeface="Times New Roman" pitchFamily="18" charset="0"/>
                          <a:cs typeface="Times New Roman" pitchFamily="18" charset="0"/>
                        </a:rPr>
                        <a:t>3194 Sayılı Kanunun 42 </a:t>
                      </a:r>
                      <a:r>
                        <a:rPr lang="tr-TR" b="1" dirty="0" err="1" smtClean="0">
                          <a:latin typeface="Times New Roman" pitchFamily="18" charset="0"/>
                          <a:cs typeface="Times New Roman" pitchFamily="18" charset="0"/>
                        </a:rPr>
                        <a:t>nci</a:t>
                      </a:r>
                      <a:r>
                        <a:rPr lang="tr-TR" b="1" dirty="0" smtClean="0">
                          <a:latin typeface="Times New Roman" pitchFamily="18" charset="0"/>
                          <a:cs typeface="Times New Roman" pitchFamily="18" charset="0"/>
                        </a:rPr>
                        <a:t> maddesinin üçüncü fıkrasında;</a:t>
                      </a:r>
                      <a:r>
                        <a:rPr lang="tr-TR" b="1" baseline="0" dirty="0" smtClean="0">
                          <a:latin typeface="Times New Roman" pitchFamily="18" charset="0"/>
                          <a:cs typeface="Times New Roman" pitchFamily="18" charset="0"/>
                        </a:rPr>
                        <a:t> “</a:t>
                      </a:r>
                      <a:r>
                        <a:rPr lang="tr-TR" b="1" dirty="0" smtClean="0">
                          <a:latin typeface="Times New Roman" pitchFamily="18" charset="0"/>
                          <a:cs typeface="Times New Roman" pitchFamily="18" charset="0"/>
                        </a:rPr>
                        <a:t>18, 28, 32, 33, 34, 35, 36, 37, 40 ve 41 inci maddelerde belirtilen mükellefiyetleri yerine getirmeyen veya bu maddelere aykırı davranan yapı veya parsel sahibine, harita, plan, etüt ve proje müelliflerine, fenni mesullere, yapı müteahhidine ve şantiye şefine, ilgisine göre ayrı ayrı olmak üzere </a:t>
                      </a:r>
                      <a:r>
                        <a:rPr lang="tr-TR" b="1" dirty="0" err="1" smtClean="0">
                          <a:latin typeface="Times New Roman" pitchFamily="18" charset="0"/>
                          <a:cs typeface="Times New Roman" pitchFamily="18" charset="0"/>
                        </a:rPr>
                        <a:t>ikibin</a:t>
                      </a:r>
                      <a:r>
                        <a:rPr lang="tr-TR" b="1" dirty="0" smtClean="0">
                          <a:latin typeface="Times New Roman" pitchFamily="18" charset="0"/>
                          <a:cs typeface="Times New Roman" pitchFamily="18" charset="0"/>
                        </a:rPr>
                        <a:t> Türk Lirası, bu fiillerin çevre ve sağlık şartlarına aykırı olması halinde </a:t>
                      </a:r>
                      <a:r>
                        <a:rPr lang="tr-TR" b="1" dirty="0" err="1" smtClean="0">
                          <a:latin typeface="Times New Roman" pitchFamily="18" charset="0"/>
                          <a:cs typeface="Times New Roman" pitchFamily="18" charset="0"/>
                        </a:rPr>
                        <a:t>dörtbin</a:t>
                      </a:r>
                      <a:r>
                        <a:rPr lang="tr-TR" b="1" dirty="0" smtClean="0">
                          <a:latin typeface="Times New Roman" pitchFamily="18" charset="0"/>
                          <a:cs typeface="Times New Roman" pitchFamily="18" charset="0"/>
                        </a:rPr>
                        <a:t> Türk Lirası, can ve mal emniyetini tehdit etmesi halinde </a:t>
                      </a:r>
                      <a:r>
                        <a:rPr lang="tr-TR" b="1" dirty="0" err="1" smtClean="0">
                          <a:latin typeface="Times New Roman" pitchFamily="18" charset="0"/>
                          <a:cs typeface="Times New Roman" pitchFamily="18" charset="0"/>
                        </a:rPr>
                        <a:t>altıbin</a:t>
                      </a:r>
                      <a:r>
                        <a:rPr lang="tr-TR" b="1" dirty="0" smtClean="0">
                          <a:latin typeface="Times New Roman" pitchFamily="18" charset="0"/>
                          <a:cs typeface="Times New Roman" pitchFamily="18" charset="0"/>
                        </a:rPr>
                        <a:t> Türk Lirası idari para cezası verilir.” fıkrası;</a:t>
                      </a:r>
                      <a:endParaRPr lang="tr-TR" b="1" dirty="0" smtClean="0">
                        <a:solidFill>
                          <a:schemeClr val="tx1"/>
                        </a:solidFill>
                        <a:latin typeface="Times New Roman" pitchFamily="18" charset="0"/>
                        <a:cs typeface="Times New Roman" pitchFamily="18" charset="0"/>
                      </a:endParaRPr>
                    </a:p>
                  </a:txBody>
                  <a:tcPr>
                    <a:blipFill>
                      <a:blip r:embed="rId2"/>
                      <a:tile tx="0" ty="0" sx="100000" sy="100000" flip="none" algn="tl"/>
                    </a:blipFill>
                  </a:tcPr>
                </a:tc>
                <a:tc>
                  <a:txBody>
                    <a:bodyPr/>
                    <a:lstStyle/>
                    <a:p>
                      <a:pPr algn="just"/>
                      <a:r>
                        <a:rPr lang="tr-TR" sz="1800" b="1" kern="1200" dirty="0" smtClean="0">
                          <a:solidFill>
                            <a:schemeClr val="tx1"/>
                          </a:solidFill>
                          <a:latin typeface="Times New Roman" pitchFamily="18" charset="0"/>
                          <a:ea typeface="+mn-ea"/>
                          <a:cs typeface="Times New Roman" pitchFamily="18" charset="0"/>
                        </a:rPr>
                        <a:t>MADDE 11-</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800" b="1" kern="1200" dirty="0" smtClean="0">
                          <a:solidFill>
                            <a:schemeClr val="dk1"/>
                          </a:solidFill>
                          <a:latin typeface="Times New Roman" pitchFamily="18" charset="0"/>
                          <a:ea typeface="+mn-ea"/>
                          <a:cs typeface="Times New Roman" pitchFamily="18" charset="0"/>
                        </a:rPr>
                        <a:t>“… maddelerde belirtilen mükellefiyetleri yerine getirmeyen veya bu maddelere aykırı davranan yapı veya parsel sahibine, harita, plan, etüt ve proje müelliflerine </a:t>
                      </a:r>
                      <a:r>
                        <a:rPr lang="tr-TR" sz="1800" b="1" u="sng" kern="1200" dirty="0" smtClean="0">
                          <a:solidFill>
                            <a:srgbClr val="FF0000"/>
                          </a:solidFill>
                          <a:latin typeface="Times New Roman" pitchFamily="18" charset="0"/>
                          <a:ea typeface="+mn-ea"/>
                          <a:cs typeface="Times New Roman" pitchFamily="18" charset="0"/>
                        </a:rPr>
                        <a:t>ve gözetmenlerine</a:t>
                      </a:r>
                      <a:r>
                        <a:rPr lang="tr-TR" sz="1800" b="1" u="sng" kern="1200" dirty="0" smtClean="0">
                          <a:solidFill>
                            <a:schemeClr val="dk1"/>
                          </a:solidFill>
                          <a:latin typeface="Times New Roman" pitchFamily="18" charset="0"/>
                          <a:ea typeface="+mn-ea"/>
                          <a:cs typeface="Times New Roman" pitchFamily="18" charset="0"/>
                        </a:rPr>
                        <a:t>,</a:t>
                      </a:r>
                      <a:r>
                        <a:rPr lang="tr-TR" sz="1800" b="1" kern="1200" dirty="0" smtClean="0">
                          <a:solidFill>
                            <a:schemeClr val="dk1"/>
                          </a:solidFill>
                          <a:latin typeface="Times New Roman" pitchFamily="18" charset="0"/>
                          <a:ea typeface="+mn-ea"/>
                          <a:cs typeface="Times New Roman" pitchFamily="18" charset="0"/>
                        </a:rPr>
                        <a:t> fenni mesullere, yapı müteahhidine ve şantiye şefine, ilgisine göre ayrı ayrı olmak üzere </a:t>
                      </a:r>
                      <a:r>
                        <a:rPr lang="tr-TR" sz="1800" b="1" kern="1200" dirty="0" err="1" smtClean="0">
                          <a:solidFill>
                            <a:schemeClr val="dk1"/>
                          </a:solidFill>
                          <a:latin typeface="Times New Roman" pitchFamily="18" charset="0"/>
                          <a:ea typeface="+mn-ea"/>
                          <a:cs typeface="Times New Roman" pitchFamily="18" charset="0"/>
                        </a:rPr>
                        <a:t>ikibin</a:t>
                      </a:r>
                      <a:r>
                        <a:rPr lang="tr-TR" sz="1800" b="1" kern="1200" dirty="0" smtClean="0">
                          <a:solidFill>
                            <a:schemeClr val="dk1"/>
                          </a:solidFill>
                          <a:latin typeface="Times New Roman" pitchFamily="18" charset="0"/>
                          <a:ea typeface="+mn-ea"/>
                          <a:cs typeface="Times New Roman" pitchFamily="18" charset="0"/>
                        </a:rPr>
                        <a:t> Türk Lirası, bu fiillerin çevre ve sağlık şartlarına aykırı olması halinde </a:t>
                      </a:r>
                      <a:r>
                        <a:rPr lang="tr-TR" sz="1800" b="1" kern="1200" dirty="0" err="1" smtClean="0">
                          <a:solidFill>
                            <a:schemeClr val="dk1"/>
                          </a:solidFill>
                          <a:latin typeface="Times New Roman" pitchFamily="18" charset="0"/>
                          <a:ea typeface="+mn-ea"/>
                          <a:cs typeface="Times New Roman" pitchFamily="18" charset="0"/>
                        </a:rPr>
                        <a:t>dörtbin</a:t>
                      </a:r>
                      <a:r>
                        <a:rPr lang="tr-TR" sz="1800" b="1" kern="1200" dirty="0" smtClean="0">
                          <a:solidFill>
                            <a:schemeClr val="dk1"/>
                          </a:solidFill>
                          <a:latin typeface="Times New Roman" pitchFamily="18" charset="0"/>
                          <a:ea typeface="+mn-ea"/>
                          <a:cs typeface="Times New Roman" pitchFamily="18" charset="0"/>
                        </a:rPr>
                        <a:t> Türk Lirası, can ve mal emniyetini tehdit etmesi halinde </a:t>
                      </a:r>
                      <a:r>
                        <a:rPr lang="tr-TR" sz="1800" b="1" kern="1200" dirty="0" err="1" smtClean="0">
                          <a:solidFill>
                            <a:schemeClr val="dk1"/>
                          </a:solidFill>
                          <a:latin typeface="Times New Roman" pitchFamily="18" charset="0"/>
                          <a:ea typeface="+mn-ea"/>
                          <a:cs typeface="Times New Roman" pitchFamily="18" charset="0"/>
                        </a:rPr>
                        <a:t>altıbin</a:t>
                      </a:r>
                      <a:r>
                        <a:rPr lang="tr-TR" sz="1800" b="1" kern="1200" dirty="0" smtClean="0">
                          <a:solidFill>
                            <a:schemeClr val="dk1"/>
                          </a:solidFill>
                          <a:latin typeface="Times New Roman" pitchFamily="18" charset="0"/>
                          <a:ea typeface="+mn-ea"/>
                          <a:cs typeface="Times New Roman" pitchFamily="18" charset="0"/>
                        </a:rPr>
                        <a:t> Türk Lirası idari para cezası verilir….” olarak değiştirilmiştir.</a:t>
                      </a:r>
                    </a:p>
                    <a:p>
                      <a:endParaRPr lang="tr-TR" sz="1800" b="1" kern="1200" dirty="0" smtClean="0">
                        <a:solidFill>
                          <a:schemeClr val="tx1"/>
                        </a:solidFill>
                        <a:latin typeface="+mn-lt"/>
                        <a:ea typeface="+mn-ea"/>
                        <a:cs typeface="+mn-cs"/>
                      </a:endParaRPr>
                    </a:p>
                  </a:txBody>
                  <a:tcPr>
                    <a:solidFill>
                      <a:srgbClr val="FFC000"/>
                    </a:solidFill>
                  </a:tcPr>
                </a:tc>
              </a:tr>
            </a:tbl>
          </a:graphicData>
        </a:graphic>
      </p:graphicFrame>
      <p:pic>
        <p:nvPicPr>
          <p:cNvPr id="3" name="Resim 1"/>
          <p:cNvPicPr>
            <a:picLocks noChangeAspect="1"/>
          </p:cNvPicPr>
          <p:nvPr/>
        </p:nvPicPr>
        <p:blipFill>
          <a:blip r:embed="rId3"/>
          <a:srcRect/>
          <a:stretch>
            <a:fillRect/>
          </a:stretch>
        </p:blipFill>
        <p:spPr bwMode="auto">
          <a:xfrm>
            <a:off x="7715250" y="0"/>
            <a:ext cx="1428750" cy="1196975"/>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18</a:t>
            </a:fld>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xmlns="" val="2787811517"/>
              </p:ext>
            </p:extLst>
          </p:nvPr>
        </p:nvGraphicFramePr>
        <p:xfrm>
          <a:off x="500034" y="285728"/>
          <a:ext cx="8072494" cy="6492240"/>
        </p:xfrm>
        <a:graphic>
          <a:graphicData uri="http://schemas.openxmlformats.org/drawingml/2006/table">
            <a:tbl>
              <a:tblPr firstRow="1" bandRow="1">
                <a:tableStyleId>{D7AC3CCA-C797-4891-BE02-D94E43425B78}</a:tableStyleId>
              </a:tblPr>
              <a:tblGrid>
                <a:gridCol w="4036247"/>
                <a:gridCol w="4036247"/>
              </a:tblGrid>
              <a:tr h="285752">
                <a:tc>
                  <a:txBody>
                    <a:bodyPr/>
                    <a:lstStyle/>
                    <a:p>
                      <a:pPr algn="ctr"/>
                      <a:r>
                        <a:rPr lang="tr-TR" dirty="0" smtClean="0"/>
                        <a:t>Mevcut  </a:t>
                      </a:r>
                      <a:endParaRPr lang="tr-TR" dirty="0"/>
                    </a:p>
                  </a:txBody>
                  <a:tcPr/>
                </a:tc>
                <a:tc>
                  <a:txBody>
                    <a:bodyPr/>
                    <a:lstStyle/>
                    <a:p>
                      <a:pPr algn="ctr"/>
                      <a:r>
                        <a:rPr lang="tr-TR" dirty="0" smtClean="0"/>
                        <a:t>Değişiklik</a:t>
                      </a:r>
                      <a:endParaRPr lang="tr-TR" dirty="0"/>
                    </a:p>
                  </a:txBody>
                  <a:tcPr/>
                </a:tc>
              </a:tr>
              <a:tr h="60590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800" b="1" kern="1200" dirty="0" smtClean="0">
                        <a:solidFill>
                          <a:schemeClr val="dk1"/>
                        </a:solidFill>
                        <a:latin typeface="Times New Roman" pitchFamily="18" charset="0"/>
                        <a:ea typeface="+mn-ea"/>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tr-TR" sz="1800" b="1" kern="1200" dirty="0" smtClean="0">
                          <a:solidFill>
                            <a:schemeClr val="dk1"/>
                          </a:solidFill>
                          <a:latin typeface="Times New Roman" pitchFamily="18" charset="0"/>
                          <a:ea typeface="+mn-ea"/>
                          <a:cs typeface="Times New Roman" pitchFamily="18" charset="0"/>
                        </a:rPr>
                        <a:t>42. Maddesinin beşinci fıkrasının birinci cümlesinde; “…27 </a:t>
                      </a:r>
                      <a:r>
                        <a:rPr lang="tr-TR" sz="1800" b="1" kern="1200" dirty="0" err="1" smtClean="0">
                          <a:solidFill>
                            <a:schemeClr val="dk1"/>
                          </a:solidFill>
                          <a:latin typeface="Times New Roman" pitchFamily="18" charset="0"/>
                          <a:ea typeface="+mn-ea"/>
                          <a:cs typeface="Times New Roman" pitchFamily="18" charset="0"/>
                        </a:rPr>
                        <a:t>nci</a:t>
                      </a:r>
                      <a:r>
                        <a:rPr lang="tr-TR" sz="1800" b="1" kern="1200" dirty="0" smtClean="0">
                          <a:solidFill>
                            <a:schemeClr val="dk1"/>
                          </a:solidFill>
                          <a:latin typeface="Times New Roman" pitchFamily="18" charset="0"/>
                          <a:ea typeface="+mn-ea"/>
                          <a:cs typeface="Times New Roman" pitchFamily="18" charset="0"/>
                        </a:rPr>
                        <a:t> maddeye göre il özel idaresince belirlenmiş köy </a:t>
                      </a:r>
                      <a:r>
                        <a:rPr lang="tr-TR" sz="1800" b="1" u="sng" kern="1200" dirty="0" smtClean="0">
                          <a:solidFill>
                            <a:srgbClr val="FF0000"/>
                          </a:solidFill>
                          <a:latin typeface="Times New Roman" pitchFamily="18" charset="0"/>
                          <a:ea typeface="+mn-ea"/>
                          <a:cs typeface="Times New Roman" pitchFamily="18" charset="0"/>
                        </a:rPr>
                        <a:t>yerleşme alanı</a:t>
                      </a:r>
                      <a:r>
                        <a:rPr lang="tr-TR" sz="1800" b="1" kern="1200" dirty="0" smtClean="0">
                          <a:solidFill>
                            <a:schemeClr val="dk1"/>
                          </a:solidFill>
                          <a:latin typeface="Times New Roman" pitchFamily="18" charset="0"/>
                          <a:ea typeface="+mn-ea"/>
                          <a:cs typeface="Times New Roman" pitchFamily="18" charset="0"/>
                        </a:rPr>
                        <a:t> sınırları içinde köyün nüfusuna kayıtlı olan ve köyde sürekli oturanlar tarafından, projeleri </a:t>
                      </a:r>
                      <a:r>
                        <a:rPr lang="tr-TR" sz="1800" b="1" u="sng" kern="1200" dirty="0" smtClean="0">
                          <a:solidFill>
                            <a:srgbClr val="FF0000"/>
                          </a:solidFill>
                          <a:latin typeface="Times New Roman" pitchFamily="18" charset="0"/>
                          <a:ea typeface="+mn-ea"/>
                          <a:cs typeface="Times New Roman" pitchFamily="18" charset="0"/>
                        </a:rPr>
                        <a:t>il özel idaresince incelenerek</a:t>
                      </a:r>
                      <a:r>
                        <a:rPr lang="tr-TR" sz="1800" b="1" kern="1200" dirty="0" smtClean="0">
                          <a:solidFill>
                            <a:schemeClr val="dk1"/>
                          </a:solidFill>
                          <a:latin typeface="Times New Roman" pitchFamily="18" charset="0"/>
                          <a:ea typeface="+mn-ea"/>
                          <a:cs typeface="Times New Roman" pitchFamily="18" charset="0"/>
                        </a:rPr>
                        <a:t> fen, sanat ve sağlık şartlarına uygun olmasına rağmen </a:t>
                      </a:r>
                      <a:r>
                        <a:rPr lang="tr-TR" sz="1800" b="1" u="sng" kern="1200" dirty="0" smtClean="0">
                          <a:solidFill>
                            <a:srgbClr val="FF0000"/>
                          </a:solidFill>
                          <a:latin typeface="Times New Roman" pitchFamily="18" charset="0"/>
                          <a:ea typeface="+mn-ea"/>
                          <a:cs typeface="Times New Roman" pitchFamily="18" charset="0"/>
                        </a:rPr>
                        <a:t>muhtarlık izni olmaksızın</a:t>
                      </a:r>
                      <a:r>
                        <a:rPr lang="tr-TR" sz="1800" b="1" kern="1200" dirty="0" smtClean="0">
                          <a:solidFill>
                            <a:schemeClr val="dk1"/>
                          </a:solidFill>
                          <a:latin typeface="Times New Roman" pitchFamily="18" charset="0"/>
                          <a:ea typeface="+mn-ea"/>
                          <a:cs typeface="Times New Roman" pitchFamily="18" charset="0"/>
                        </a:rPr>
                        <a:t> konut ve zatî maksatlı tarım ve hayvancılık yapısı inşa edilmesi halinde yapı sahibine </a:t>
                      </a:r>
                      <a:r>
                        <a:rPr lang="tr-TR" sz="1800" b="1" u="sng" kern="1200" dirty="0" err="1" smtClean="0">
                          <a:solidFill>
                            <a:srgbClr val="FF0000"/>
                          </a:solidFill>
                          <a:latin typeface="Times New Roman" pitchFamily="18" charset="0"/>
                          <a:ea typeface="+mn-ea"/>
                          <a:cs typeface="Times New Roman" pitchFamily="18" charset="0"/>
                        </a:rPr>
                        <a:t>üçyüz</a:t>
                      </a:r>
                      <a:r>
                        <a:rPr lang="tr-TR" sz="1800" b="1" u="sng" kern="1200" dirty="0" smtClean="0">
                          <a:solidFill>
                            <a:srgbClr val="FF0000"/>
                          </a:solidFill>
                          <a:latin typeface="Times New Roman" pitchFamily="18" charset="0"/>
                          <a:ea typeface="+mn-ea"/>
                          <a:cs typeface="Times New Roman" pitchFamily="18" charset="0"/>
                        </a:rPr>
                        <a:t> Türk Lirası </a:t>
                      </a:r>
                      <a:r>
                        <a:rPr lang="tr-TR" sz="1800" b="1" kern="1200" dirty="0" smtClean="0">
                          <a:solidFill>
                            <a:schemeClr val="dk1"/>
                          </a:solidFill>
                          <a:latin typeface="Times New Roman" pitchFamily="18" charset="0"/>
                          <a:ea typeface="+mn-ea"/>
                          <a:cs typeface="Times New Roman" pitchFamily="18" charset="0"/>
                        </a:rPr>
                        <a:t>idari para cezası verilir. Bu yapılardaki diğer aykırılıklar ve ruhsata tabi tarım ve hayvancılık maksatlı yapılardaki aykırılıklar için verilecek olan idari para cezası, </a:t>
                      </a:r>
                      <a:r>
                        <a:rPr lang="tr-TR" sz="1800" b="1" u="sng" kern="1200" dirty="0" err="1" smtClean="0">
                          <a:solidFill>
                            <a:srgbClr val="FF0000"/>
                          </a:solidFill>
                          <a:latin typeface="Times New Roman" pitchFamily="18" charset="0"/>
                          <a:ea typeface="+mn-ea"/>
                          <a:cs typeface="Times New Roman" pitchFamily="18" charset="0"/>
                        </a:rPr>
                        <a:t>üçyüz</a:t>
                      </a:r>
                      <a:r>
                        <a:rPr lang="tr-TR" sz="1800" b="1" u="sng" kern="1200" dirty="0" smtClean="0">
                          <a:solidFill>
                            <a:srgbClr val="FF0000"/>
                          </a:solidFill>
                          <a:latin typeface="Times New Roman" pitchFamily="18" charset="0"/>
                          <a:ea typeface="+mn-ea"/>
                          <a:cs typeface="Times New Roman" pitchFamily="18" charset="0"/>
                        </a:rPr>
                        <a:t> Türk Lirasından</a:t>
                      </a:r>
                      <a:r>
                        <a:rPr lang="tr-TR" sz="1800" b="1" kern="1200" dirty="0" smtClean="0">
                          <a:solidFill>
                            <a:schemeClr val="dk1"/>
                          </a:solidFill>
                          <a:latin typeface="Times New Roman" pitchFamily="18" charset="0"/>
                          <a:ea typeface="+mn-ea"/>
                          <a:cs typeface="Times New Roman" pitchFamily="18" charset="0"/>
                        </a:rPr>
                        <a:t> az olmamak üzere, ikinci fıkraya göre hesaplanan toplam </a:t>
                      </a:r>
                      <a:r>
                        <a:rPr lang="tr-TR" sz="1800" b="1" u="sng" kern="1200" dirty="0" smtClean="0">
                          <a:solidFill>
                            <a:srgbClr val="FF0000"/>
                          </a:solidFill>
                          <a:latin typeface="Times New Roman" pitchFamily="18" charset="0"/>
                          <a:ea typeface="+mn-ea"/>
                          <a:cs typeface="Times New Roman" pitchFamily="18" charset="0"/>
                        </a:rPr>
                        <a:t>ceza miktarının beşte biri</a:t>
                      </a:r>
                      <a:r>
                        <a:rPr lang="tr-TR" sz="1800" b="1" kern="1200" dirty="0" smtClean="0">
                          <a:solidFill>
                            <a:schemeClr val="dk1"/>
                          </a:solidFill>
                          <a:latin typeface="Times New Roman" pitchFamily="18" charset="0"/>
                          <a:ea typeface="+mn-ea"/>
                          <a:cs typeface="Times New Roman" pitchFamily="18" charset="0"/>
                        </a:rPr>
                        <a:t> olarak uygulanır.” cümlesi;</a:t>
                      </a:r>
                    </a:p>
                    <a:p>
                      <a:endParaRPr lang="tr-TR" b="0" dirty="0" smtClean="0">
                        <a:solidFill>
                          <a:schemeClr val="tx1"/>
                        </a:solidFill>
                        <a:latin typeface="Times New Roman" pitchFamily="18" charset="0"/>
                        <a:cs typeface="Times New Roman" pitchFamily="18" charset="0"/>
                      </a:endParaRPr>
                    </a:p>
                  </a:txBody>
                  <a:tcPr>
                    <a:blipFill>
                      <a:blip r:embed="rId2"/>
                      <a:tile tx="0" ty="0" sx="100000" sy="100000" flip="none" algn="tl"/>
                    </a:blip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tr-TR" sz="1700" b="1" kern="1200" dirty="0" smtClean="0">
                        <a:solidFill>
                          <a:schemeClr val="dk1"/>
                        </a:solidFill>
                        <a:latin typeface="Times New Roman" pitchFamily="18" charset="0"/>
                        <a:ea typeface="+mn-ea"/>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tr-TR" sz="1700" b="1" kern="1200" dirty="0" smtClean="0">
                        <a:solidFill>
                          <a:schemeClr val="dk1"/>
                        </a:solidFill>
                        <a:latin typeface="Times New Roman" pitchFamily="18" charset="0"/>
                        <a:ea typeface="+mn-ea"/>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tr-TR" sz="1700" b="1" kern="1200" dirty="0" smtClean="0">
                          <a:solidFill>
                            <a:schemeClr val="dk1"/>
                          </a:solidFill>
                          <a:latin typeface="Times New Roman" pitchFamily="18" charset="0"/>
                          <a:ea typeface="+mn-ea"/>
                          <a:cs typeface="Times New Roman" pitchFamily="18" charset="0"/>
                        </a:rPr>
                        <a:t>MADDE</a:t>
                      </a:r>
                      <a:r>
                        <a:rPr lang="tr-TR" sz="1700" b="1" kern="1200" baseline="0" dirty="0" smtClean="0">
                          <a:solidFill>
                            <a:schemeClr val="dk1"/>
                          </a:solidFill>
                          <a:latin typeface="Times New Roman" pitchFamily="18" charset="0"/>
                          <a:ea typeface="+mn-ea"/>
                          <a:cs typeface="Times New Roman" pitchFamily="18" charset="0"/>
                        </a:rPr>
                        <a:t> 11-</a:t>
                      </a:r>
                      <a:endParaRPr lang="tr-TR" sz="1700" b="1" kern="1200" dirty="0" smtClean="0">
                        <a:solidFill>
                          <a:schemeClr val="dk1"/>
                        </a:solidFill>
                        <a:latin typeface="Times New Roman" pitchFamily="18" charset="0"/>
                        <a:ea typeface="+mn-ea"/>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tr-TR" sz="1700" b="1" kern="1200" dirty="0" smtClean="0">
                          <a:solidFill>
                            <a:schemeClr val="dk1"/>
                          </a:solidFill>
                          <a:latin typeface="Times New Roman" pitchFamily="18" charset="0"/>
                          <a:ea typeface="+mn-ea"/>
                          <a:cs typeface="Times New Roman" pitchFamily="18" charset="0"/>
                        </a:rPr>
                        <a:t>“27 </a:t>
                      </a:r>
                      <a:r>
                        <a:rPr lang="tr-TR" sz="1700" b="1" kern="1200" dirty="0" err="1" smtClean="0">
                          <a:solidFill>
                            <a:schemeClr val="dk1"/>
                          </a:solidFill>
                          <a:latin typeface="Times New Roman" pitchFamily="18" charset="0"/>
                          <a:ea typeface="+mn-ea"/>
                          <a:cs typeface="Times New Roman" pitchFamily="18" charset="0"/>
                        </a:rPr>
                        <a:t>nci</a:t>
                      </a:r>
                      <a:r>
                        <a:rPr lang="tr-TR" sz="1700" b="1" kern="1200" dirty="0" smtClean="0">
                          <a:solidFill>
                            <a:schemeClr val="dk1"/>
                          </a:solidFill>
                          <a:latin typeface="Times New Roman" pitchFamily="18" charset="0"/>
                          <a:ea typeface="+mn-ea"/>
                          <a:cs typeface="Times New Roman" pitchFamily="18" charset="0"/>
                        </a:rPr>
                        <a:t> maddeye göre il özel idaresince belirlenmiş köy </a:t>
                      </a:r>
                      <a:r>
                        <a:rPr lang="tr-TR" sz="1700" b="1" u="sng" kern="1200" dirty="0" smtClean="0">
                          <a:solidFill>
                            <a:srgbClr val="FF0000"/>
                          </a:solidFill>
                          <a:latin typeface="Times New Roman" pitchFamily="18" charset="0"/>
                          <a:ea typeface="+mn-ea"/>
                          <a:cs typeface="Times New Roman" pitchFamily="18" charset="0"/>
                        </a:rPr>
                        <a:t>yerleşik alanı ve civarı</a:t>
                      </a:r>
                      <a:r>
                        <a:rPr lang="tr-TR" sz="1700" b="1" kern="1200" dirty="0" smtClean="0">
                          <a:solidFill>
                            <a:srgbClr val="FF0000"/>
                          </a:solidFill>
                          <a:latin typeface="Times New Roman" pitchFamily="18" charset="0"/>
                          <a:ea typeface="+mn-ea"/>
                          <a:cs typeface="Times New Roman" pitchFamily="18" charset="0"/>
                        </a:rPr>
                        <a:t> </a:t>
                      </a:r>
                      <a:r>
                        <a:rPr lang="tr-TR" sz="1700" b="1" kern="1200" dirty="0" smtClean="0">
                          <a:solidFill>
                            <a:schemeClr val="dk1"/>
                          </a:solidFill>
                          <a:latin typeface="Times New Roman" pitchFamily="18" charset="0"/>
                          <a:ea typeface="+mn-ea"/>
                          <a:cs typeface="Times New Roman" pitchFamily="18" charset="0"/>
                        </a:rPr>
                        <a:t>sınırları içinde köyün nüfusuna kayıtlı olan ve köyde sürekli oturanlar tarafından, projeleri fen, sanat ve sağlık şartlarına uygun olmasına rağmen </a:t>
                      </a:r>
                      <a:r>
                        <a:rPr lang="tr-TR" sz="1700" b="1" u="sng" kern="1200" dirty="0" smtClean="0">
                          <a:solidFill>
                            <a:srgbClr val="FF0000"/>
                          </a:solidFill>
                          <a:latin typeface="Times New Roman" pitchFamily="18" charset="0"/>
                          <a:ea typeface="+mn-ea"/>
                          <a:cs typeface="Times New Roman" pitchFamily="18" charset="0"/>
                        </a:rPr>
                        <a:t>Valilik onayı alınmadan ve muhtarlığa bildirim yapılmadan</a:t>
                      </a:r>
                      <a:r>
                        <a:rPr lang="tr-TR" sz="1700" b="1" kern="1200" dirty="0" smtClean="0">
                          <a:solidFill>
                            <a:srgbClr val="FF0000"/>
                          </a:solidFill>
                          <a:latin typeface="Times New Roman" pitchFamily="18" charset="0"/>
                          <a:ea typeface="+mn-ea"/>
                          <a:cs typeface="Times New Roman" pitchFamily="18" charset="0"/>
                        </a:rPr>
                        <a:t> </a:t>
                      </a:r>
                      <a:r>
                        <a:rPr lang="tr-TR" sz="1700" b="1" kern="1200" dirty="0" smtClean="0">
                          <a:solidFill>
                            <a:schemeClr val="dk1"/>
                          </a:solidFill>
                          <a:latin typeface="Times New Roman" pitchFamily="18" charset="0"/>
                          <a:ea typeface="+mn-ea"/>
                          <a:cs typeface="Times New Roman" pitchFamily="18" charset="0"/>
                        </a:rPr>
                        <a:t>konut ve zatî maksatlı tarım ve hayvancılık yapısı inşa edilmesi halinde yapı sahibine </a:t>
                      </a:r>
                      <a:r>
                        <a:rPr lang="tr-TR" sz="1700" b="1" u="sng" kern="1200" dirty="0" smtClean="0">
                          <a:solidFill>
                            <a:srgbClr val="FF0000"/>
                          </a:solidFill>
                          <a:latin typeface="Times New Roman" pitchFamily="18" charset="0"/>
                          <a:ea typeface="+mn-ea"/>
                          <a:cs typeface="Times New Roman" pitchFamily="18" charset="0"/>
                        </a:rPr>
                        <a:t>bin Türk Lirası </a:t>
                      </a:r>
                      <a:r>
                        <a:rPr lang="tr-TR" sz="1700" b="1" kern="1200" dirty="0" smtClean="0">
                          <a:solidFill>
                            <a:schemeClr val="dk1"/>
                          </a:solidFill>
                          <a:latin typeface="Times New Roman" pitchFamily="18" charset="0"/>
                          <a:ea typeface="+mn-ea"/>
                          <a:cs typeface="Times New Roman" pitchFamily="18" charset="0"/>
                        </a:rPr>
                        <a:t>idari para cezası verilir. Bu yapılardaki diğer aykırılıklar ve ruhsata tabi tarım ve hayvancılık maksatlı yapılardaki aykırılıklar için verilecek olan idari para cezası, </a:t>
                      </a:r>
                      <a:r>
                        <a:rPr lang="tr-TR" sz="1700" b="1" u="sng" kern="1200" dirty="0" smtClean="0">
                          <a:solidFill>
                            <a:srgbClr val="FF0000"/>
                          </a:solidFill>
                          <a:latin typeface="Times New Roman" pitchFamily="18" charset="0"/>
                          <a:ea typeface="+mn-ea"/>
                          <a:cs typeface="Times New Roman" pitchFamily="18" charset="0"/>
                        </a:rPr>
                        <a:t>bin Türk Lirasından</a:t>
                      </a:r>
                      <a:r>
                        <a:rPr lang="tr-TR" sz="1700" b="1" kern="1200" dirty="0" smtClean="0">
                          <a:solidFill>
                            <a:srgbClr val="FF0000"/>
                          </a:solidFill>
                          <a:latin typeface="Times New Roman" pitchFamily="18" charset="0"/>
                          <a:ea typeface="+mn-ea"/>
                          <a:cs typeface="Times New Roman" pitchFamily="18" charset="0"/>
                        </a:rPr>
                        <a:t> </a:t>
                      </a:r>
                      <a:r>
                        <a:rPr lang="tr-TR" sz="1700" b="1" kern="1200" dirty="0" smtClean="0">
                          <a:solidFill>
                            <a:schemeClr val="dk1"/>
                          </a:solidFill>
                          <a:latin typeface="Times New Roman" pitchFamily="18" charset="0"/>
                          <a:ea typeface="+mn-ea"/>
                          <a:cs typeface="Times New Roman" pitchFamily="18" charset="0"/>
                        </a:rPr>
                        <a:t>az olmamak üzere, ikinci fıkraya göre hesaplanan toplam </a:t>
                      </a:r>
                      <a:r>
                        <a:rPr lang="tr-TR" sz="1700" b="1" u="sng" kern="1200" dirty="0" smtClean="0">
                          <a:solidFill>
                            <a:srgbClr val="FF0000"/>
                          </a:solidFill>
                          <a:latin typeface="Times New Roman" pitchFamily="18" charset="0"/>
                          <a:ea typeface="+mn-ea"/>
                          <a:cs typeface="Times New Roman" pitchFamily="18" charset="0"/>
                        </a:rPr>
                        <a:t>ceza miktarı</a:t>
                      </a:r>
                      <a:r>
                        <a:rPr lang="tr-TR" sz="1700" b="1" kern="1200" dirty="0" smtClean="0">
                          <a:solidFill>
                            <a:srgbClr val="FF0000"/>
                          </a:solidFill>
                          <a:latin typeface="Times New Roman" pitchFamily="18" charset="0"/>
                          <a:ea typeface="+mn-ea"/>
                          <a:cs typeface="Times New Roman" pitchFamily="18" charset="0"/>
                        </a:rPr>
                        <a:t> </a:t>
                      </a:r>
                      <a:r>
                        <a:rPr lang="tr-TR" sz="1700" b="1" kern="1200" dirty="0" smtClean="0">
                          <a:solidFill>
                            <a:schemeClr val="dk1"/>
                          </a:solidFill>
                          <a:latin typeface="Times New Roman" pitchFamily="18" charset="0"/>
                          <a:ea typeface="+mn-ea"/>
                          <a:cs typeface="Times New Roman" pitchFamily="18" charset="0"/>
                        </a:rPr>
                        <a:t>olarak uygulanır” olarak değiştirilmiştir.</a:t>
                      </a:r>
                    </a:p>
                    <a:p>
                      <a:endParaRPr lang="tr-TR" sz="1800" b="1" kern="1200" dirty="0" smtClean="0">
                        <a:solidFill>
                          <a:schemeClr val="tx1"/>
                        </a:solidFill>
                        <a:latin typeface="+mn-lt"/>
                        <a:ea typeface="+mn-ea"/>
                        <a:cs typeface="+mn-cs"/>
                      </a:endParaRPr>
                    </a:p>
                    <a:p>
                      <a:endParaRPr lang="tr-TR" sz="1800" b="1" kern="1200" dirty="0" smtClean="0">
                        <a:solidFill>
                          <a:schemeClr val="tx1"/>
                        </a:solidFill>
                        <a:latin typeface="+mn-lt"/>
                        <a:ea typeface="+mn-ea"/>
                        <a:cs typeface="+mn-cs"/>
                      </a:endParaRPr>
                    </a:p>
                  </a:txBody>
                  <a:tcPr>
                    <a:solidFill>
                      <a:srgbClr val="FFC000"/>
                    </a:solidFill>
                  </a:tcPr>
                </a:tc>
              </a:tr>
            </a:tbl>
          </a:graphicData>
        </a:graphic>
      </p:graphicFrame>
      <p:pic>
        <p:nvPicPr>
          <p:cNvPr id="3" name="Resim 1"/>
          <p:cNvPicPr>
            <a:picLocks noChangeAspect="1"/>
          </p:cNvPicPr>
          <p:nvPr/>
        </p:nvPicPr>
        <p:blipFill>
          <a:blip r:embed="rId3"/>
          <a:srcRect/>
          <a:stretch>
            <a:fillRect/>
          </a:stretch>
        </p:blipFill>
        <p:spPr bwMode="auto">
          <a:xfrm>
            <a:off x="7715250" y="0"/>
            <a:ext cx="1428750" cy="1196975"/>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19</a:t>
            </a:fld>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xmlns="" val="431607576"/>
              </p:ext>
            </p:extLst>
          </p:nvPr>
        </p:nvGraphicFramePr>
        <p:xfrm>
          <a:off x="785786" y="928670"/>
          <a:ext cx="7643866" cy="5000660"/>
        </p:xfrm>
        <a:graphic>
          <a:graphicData uri="http://schemas.openxmlformats.org/drawingml/2006/table">
            <a:tbl>
              <a:tblPr firstRow="1" bandRow="1">
                <a:tableStyleId>{D7AC3CCA-C797-4891-BE02-D94E43425B78}</a:tableStyleId>
              </a:tblPr>
              <a:tblGrid>
                <a:gridCol w="3821933"/>
                <a:gridCol w="3821933"/>
              </a:tblGrid>
              <a:tr h="904869">
                <a:tc>
                  <a:txBody>
                    <a:bodyPr/>
                    <a:lstStyle/>
                    <a:p>
                      <a:pPr algn="ctr"/>
                      <a:r>
                        <a:rPr lang="tr-TR" dirty="0" smtClean="0">
                          <a:latin typeface="Times New Roman" pitchFamily="18" charset="0"/>
                          <a:cs typeface="Times New Roman" pitchFamily="18" charset="0"/>
                        </a:rPr>
                        <a:t>Mevcut  </a:t>
                      </a:r>
                      <a:endParaRPr lang="tr-TR"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Değişiklik</a:t>
                      </a:r>
                      <a:endParaRPr lang="tr-TR" dirty="0">
                        <a:latin typeface="Times New Roman" pitchFamily="18" charset="0"/>
                        <a:cs typeface="Times New Roman" pitchFamily="18" charset="0"/>
                      </a:endParaRPr>
                    </a:p>
                  </a:txBody>
                  <a:tcPr/>
                </a:tc>
              </a:tr>
              <a:tr h="4095791">
                <a:tc>
                  <a:txBody>
                    <a:bodyPr/>
                    <a:lstStyle/>
                    <a:p>
                      <a:r>
                        <a:rPr lang="tr-TR" b="1" dirty="0" smtClean="0">
                          <a:solidFill>
                            <a:schemeClr val="tx1"/>
                          </a:solidFill>
                          <a:latin typeface="Times New Roman" pitchFamily="18" charset="0"/>
                          <a:cs typeface="Times New Roman" pitchFamily="18" charset="0"/>
                        </a:rPr>
                        <a:t>İmar Kanunu</a:t>
                      </a:r>
                    </a:p>
                    <a:p>
                      <a:r>
                        <a:rPr lang="tr-TR" b="1" dirty="0" smtClean="0">
                          <a:solidFill>
                            <a:schemeClr val="tx1"/>
                          </a:solidFill>
                          <a:latin typeface="Times New Roman" pitchFamily="18" charset="0"/>
                          <a:cs typeface="Times New Roman" pitchFamily="18" charset="0"/>
                        </a:rPr>
                        <a:t>MADDE</a:t>
                      </a:r>
                      <a:r>
                        <a:rPr lang="tr-TR" b="1" baseline="0" dirty="0" smtClean="0">
                          <a:solidFill>
                            <a:schemeClr val="tx1"/>
                          </a:solidFill>
                          <a:latin typeface="Times New Roman" pitchFamily="18" charset="0"/>
                          <a:cs typeface="Times New Roman" pitchFamily="18" charset="0"/>
                        </a:rPr>
                        <a:t> 7-</a:t>
                      </a:r>
                      <a:endParaRPr lang="tr-TR" b="1" dirty="0" smtClean="0">
                        <a:solidFill>
                          <a:schemeClr val="tx1"/>
                        </a:solidFill>
                        <a:latin typeface="Times New Roman" pitchFamily="18" charset="0"/>
                        <a:cs typeface="Times New Roman" pitchFamily="18" charset="0"/>
                      </a:endParaRPr>
                    </a:p>
                    <a:p>
                      <a:pPr algn="just"/>
                      <a:r>
                        <a:rPr lang="tr-TR" b="1" dirty="0" smtClean="0">
                          <a:solidFill>
                            <a:schemeClr val="tx1"/>
                          </a:solidFill>
                          <a:latin typeface="Times New Roman" pitchFamily="18" charset="0"/>
                          <a:cs typeface="Times New Roman" pitchFamily="18" charset="0"/>
                        </a:rPr>
                        <a:t>c) Mevcut planların yerleşmiş nüfusa yetersiz olması durumunda veya yeni yerleşme alanlarının acilen kullanmaya açılmasını temin için; belediyeler veya valiliklerce yapılacak </a:t>
                      </a:r>
                      <a:r>
                        <a:rPr lang="tr-TR" b="1" dirty="0" smtClean="0">
                          <a:solidFill>
                            <a:srgbClr val="FF0000"/>
                          </a:solidFill>
                          <a:latin typeface="Times New Roman" pitchFamily="18" charset="0"/>
                          <a:cs typeface="Times New Roman" pitchFamily="18" charset="0"/>
                        </a:rPr>
                        <a:t>mevzi </a:t>
                      </a:r>
                      <a:r>
                        <a:rPr lang="tr-TR" b="1" dirty="0" smtClean="0">
                          <a:solidFill>
                            <a:schemeClr val="tx1"/>
                          </a:solidFill>
                          <a:latin typeface="Times New Roman" pitchFamily="18" charset="0"/>
                          <a:cs typeface="Times New Roman" pitchFamily="18" charset="0"/>
                        </a:rPr>
                        <a:t>imar planlarına veya imar planı olmayan yerlerde Bakanlıkça hazırlanacak yönetmelik esaslarına göre uygulama yapılır.</a:t>
                      </a:r>
                    </a:p>
                    <a:p>
                      <a:endParaRPr lang="tr-TR" dirty="0">
                        <a:latin typeface="Times New Roman" pitchFamily="18" charset="0"/>
                        <a:cs typeface="Times New Roman" pitchFamily="18" charset="0"/>
                      </a:endParaRPr>
                    </a:p>
                  </a:txBody>
                  <a:tcPr>
                    <a:blipFill>
                      <a:blip r:embed="rId2"/>
                      <a:tile tx="0" ty="0" sx="100000" sy="100000" flip="none" algn="tl"/>
                    </a:blipFill>
                  </a:tcPr>
                </a:tc>
                <a:tc>
                  <a:txBody>
                    <a:bodyPr/>
                    <a:lstStyle/>
                    <a:p>
                      <a:endParaRPr lang="tr-TR" sz="1800" b="1" kern="1200" dirty="0" smtClean="0">
                        <a:solidFill>
                          <a:schemeClr val="tx1"/>
                        </a:solidFill>
                        <a:latin typeface="Times New Roman" pitchFamily="18" charset="0"/>
                        <a:ea typeface="+mn-ea"/>
                        <a:cs typeface="Times New Roman" pitchFamily="18" charset="0"/>
                      </a:endParaRPr>
                    </a:p>
                    <a:p>
                      <a:r>
                        <a:rPr lang="tr-TR" sz="1800" b="1" kern="1200" dirty="0" smtClean="0">
                          <a:solidFill>
                            <a:schemeClr val="tx1"/>
                          </a:solidFill>
                          <a:latin typeface="Times New Roman" pitchFamily="18" charset="0"/>
                          <a:ea typeface="+mn-ea"/>
                          <a:cs typeface="Times New Roman" pitchFamily="18" charset="0"/>
                        </a:rPr>
                        <a:t>MADDE 5- </a:t>
                      </a:r>
                    </a:p>
                    <a:p>
                      <a:pPr algn="just"/>
                      <a:r>
                        <a:rPr lang="tr-TR" sz="1800" b="1" kern="1200" dirty="0" smtClean="0">
                          <a:solidFill>
                            <a:schemeClr val="tx1"/>
                          </a:solidFill>
                          <a:latin typeface="Times New Roman" pitchFamily="18" charset="0"/>
                          <a:ea typeface="+mn-ea"/>
                          <a:cs typeface="Times New Roman" pitchFamily="18" charset="0"/>
                        </a:rPr>
                        <a:t>3/5/1985 tarihli ve 3194 sayılı İmar Kanununun 7 </a:t>
                      </a:r>
                      <a:r>
                        <a:rPr lang="tr-TR" sz="1800" b="1" kern="1200" dirty="0" err="1" smtClean="0">
                          <a:solidFill>
                            <a:schemeClr val="tx1"/>
                          </a:solidFill>
                          <a:latin typeface="Times New Roman" pitchFamily="18" charset="0"/>
                          <a:ea typeface="+mn-ea"/>
                          <a:cs typeface="Times New Roman" pitchFamily="18" charset="0"/>
                        </a:rPr>
                        <a:t>nci</a:t>
                      </a:r>
                      <a:r>
                        <a:rPr lang="tr-TR" sz="1800" b="1" kern="1200" dirty="0" smtClean="0">
                          <a:solidFill>
                            <a:schemeClr val="tx1"/>
                          </a:solidFill>
                          <a:latin typeface="Times New Roman" pitchFamily="18" charset="0"/>
                          <a:ea typeface="+mn-ea"/>
                          <a:cs typeface="Times New Roman" pitchFamily="18" charset="0"/>
                        </a:rPr>
                        <a:t> maddesinin birinci fıkrasının (c) bendinde yer alan </a:t>
                      </a:r>
                      <a:r>
                        <a:rPr lang="tr-TR" sz="1800" b="1" u="sng" kern="1200" dirty="0" smtClean="0">
                          <a:solidFill>
                            <a:srgbClr val="FF0000"/>
                          </a:solidFill>
                          <a:latin typeface="Times New Roman" pitchFamily="18" charset="0"/>
                          <a:ea typeface="+mn-ea"/>
                          <a:cs typeface="Times New Roman" pitchFamily="18" charset="0"/>
                        </a:rPr>
                        <a:t>“mevzi” </a:t>
                      </a:r>
                      <a:r>
                        <a:rPr lang="tr-TR" sz="1800" b="1" kern="1200" dirty="0" smtClean="0">
                          <a:solidFill>
                            <a:schemeClr val="tx1"/>
                          </a:solidFill>
                          <a:latin typeface="Times New Roman" pitchFamily="18" charset="0"/>
                          <a:ea typeface="+mn-ea"/>
                          <a:cs typeface="Times New Roman" pitchFamily="18" charset="0"/>
                        </a:rPr>
                        <a:t>ibaresi madde metninden çıkarılmıştır.</a:t>
                      </a:r>
                    </a:p>
                    <a:p>
                      <a:endParaRPr lang="tr-TR" dirty="0">
                        <a:latin typeface="Times New Roman" pitchFamily="18" charset="0"/>
                        <a:cs typeface="Times New Roman" pitchFamily="18" charset="0"/>
                      </a:endParaRPr>
                    </a:p>
                  </a:txBody>
                  <a:tcPr>
                    <a:solidFill>
                      <a:srgbClr val="FFC000"/>
                    </a:solidFill>
                  </a:tcPr>
                </a:tc>
              </a:tr>
            </a:tbl>
          </a:graphicData>
        </a:graphic>
      </p:graphicFrame>
      <p:pic>
        <p:nvPicPr>
          <p:cNvPr id="3" name="Resim 1"/>
          <p:cNvPicPr>
            <a:picLocks noChangeAspect="1"/>
          </p:cNvPicPr>
          <p:nvPr/>
        </p:nvPicPr>
        <p:blipFill>
          <a:blip r:embed="rId3"/>
          <a:srcRect/>
          <a:stretch>
            <a:fillRect/>
          </a:stretch>
        </p:blipFill>
        <p:spPr bwMode="auto">
          <a:xfrm>
            <a:off x="7715250" y="0"/>
            <a:ext cx="1428750" cy="1196975"/>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2</a:t>
            </a:fld>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428596" y="785795"/>
          <a:ext cx="8286808" cy="5500727"/>
        </p:xfrm>
        <a:graphic>
          <a:graphicData uri="http://schemas.openxmlformats.org/drawingml/2006/table">
            <a:tbl>
              <a:tblPr/>
              <a:tblGrid>
                <a:gridCol w="132921"/>
                <a:gridCol w="2529657"/>
                <a:gridCol w="1262752"/>
                <a:gridCol w="1034294"/>
                <a:gridCol w="560761"/>
                <a:gridCol w="859835"/>
                <a:gridCol w="635529"/>
                <a:gridCol w="984447"/>
                <a:gridCol w="286612"/>
              </a:tblGrid>
              <a:tr h="824037">
                <a:tc>
                  <a:txBody>
                    <a:bodyPr/>
                    <a:lstStyle/>
                    <a:p>
                      <a:pPr algn="l" fontAlgn="ctr"/>
                      <a:endParaRPr lang="tr-TR" sz="1300" b="0" i="0" u="none" strike="noStrike" dirty="0">
                        <a:latin typeface="Trebuchet MS"/>
                      </a:endParaRPr>
                    </a:p>
                  </a:txBody>
                  <a:tcPr marL="12299" marR="12299" marT="12299" marB="0" anchor="ctr">
                    <a:lnL>
                      <a:noFill/>
                    </a:lnL>
                    <a:lnR>
                      <a:noFill/>
                    </a:lnR>
                    <a:lnT>
                      <a:noFill/>
                    </a:lnT>
                    <a:lnB>
                      <a:noFill/>
                    </a:lnB>
                  </a:tcPr>
                </a:tc>
                <a:tc gridSpan="8">
                  <a:txBody>
                    <a:bodyPr/>
                    <a:lstStyle/>
                    <a:p>
                      <a:pPr algn="just" fontAlgn="ctr"/>
                      <a:r>
                        <a:rPr lang="tr-TR" sz="1300" b="0" i="0" u="none" strike="noStrike" dirty="0">
                          <a:latin typeface="Trebuchet MS"/>
                        </a:rPr>
                        <a:t>   </a:t>
                      </a:r>
                      <a:endParaRPr lang="tr-TR" sz="1300" b="0" i="0" u="none" strike="noStrike" dirty="0" smtClean="0">
                        <a:latin typeface="Trebuchet MS"/>
                      </a:endParaRPr>
                    </a:p>
                    <a:p>
                      <a:pPr algn="just" fontAlgn="ctr"/>
                      <a:endParaRPr lang="tr-TR" sz="1300" b="0" i="0" u="none" strike="noStrike" dirty="0" smtClean="0">
                        <a:latin typeface="Trebuchet MS"/>
                      </a:endParaRPr>
                    </a:p>
                    <a:p>
                      <a:pPr algn="just" fontAlgn="ctr"/>
                      <a:r>
                        <a:rPr lang="tr-TR" sz="1300" b="0" i="0" u="none" strike="noStrike" dirty="0" smtClean="0">
                          <a:latin typeface="Trebuchet MS"/>
                        </a:rPr>
                        <a:t>İlimiz</a:t>
                      </a:r>
                      <a:r>
                        <a:rPr lang="tr-TR" sz="1300" b="0" i="0" u="none" strike="noStrike" dirty="0">
                          <a:latin typeface="Trebuchet MS"/>
                        </a:rPr>
                        <a:t>, MERKEZ İlçesi, ÇARDAK Köyü, hudutları dahilinde,  bulunan   </a:t>
                      </a:r>
                      <a:r>
                        <a:rPr lang="tr-TR" sz="1300" b="0" i="0" u="none" strike="noStrike" dirty="0" smtClean="0">
                          <a:latin typeface="Trebuchet MS"/>
                        </a:rPr>
                        <a:t>…………..ait </a:t>
                      </a:r>
                      <a:r>
                        <a:rPr lang="tr-TR" sz="1300" b="0" i="0" u="none" strike="noStrike" dirty="0">
                          <a:latin typeface="Trebuchet MS"/>
                        </a:rPr>
                        <a:t>İzinsiz yapıya dair İdari Para Cezası Hesap Cetveli. </a:t>
                      </a:r>
                    </a:p>
                  </a:txBody>
                  <a:tcPr marL="12299" marR="12299" marT="12299"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17078">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dirty="0">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r>
              <a:tr h="590355">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gridSpan="8">
                  <a:txBody>
                    <a:bodyPr/>
                    <a:lstStyle/>
                    <a:p>
                      <a:pPr algn="just" fontAlgn="ctr"/>
                      <a:r>
                        <a:rPr lang="tr-TR" sz="1400" b="1" i="1" u="none" strike="noStrike">
                          <a:latin typeface="Trebuchet MS"/>
                        </a:rPr>
                        <a:t>      3194 Sayılı İmar Kanunun 42. Maddesinin (a) ve (b) bentlerinde  belirtilen şekilde tespit edilen para cezalarının miktarı</a:t>
                      </a:r>
                    </a:p>
                  </a:txBody>
                  <a:tcPr marL="12299" marR="12299" marT="12299"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45982">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a:txBody>
                    <a:bodyPr/>
                    <a:lstStyle/>
                    <a:p>
                      <a:pPr algn="l" fontAlgn="ctr"/>
                      <a:r>
                        <a:rPr lang="tr-TR" sz="1300" b="0" i="0" u="none" strike="noStrike">
                          <a:latin typeface="Trebuchet MS"/>
                        </a:rPr>
                        <a:t> </a:t>
                      </a:r>
                    </a:p>
                  </a:txBody>
                  <a:tcPr marL="12299" marR="12299" marT="122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2299" marR="12299" marT="122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2299" marR="12299" marT="122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2299" marR="12299" marT="122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2299" marR="12299" marT="122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2299" marR="12299" marT="122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2299" marR="12299" marT="122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2299" marR="12299" marT="12299" marB="0" anchor="ctr">
                    <a:lnL>
                      <a:noFill/>
                    </a:lnL>
                    <a:lnR>
                      <a:noFill/>
                    </a:lnR>
                    <a:lnT>
                      <a:noFill/>
                    </a:lnT>
                    <a:lnB w="6350" cap="flat" cmpd="sng" algn="ctr">
                      <a:solidFill>
                        <a:srgbClr val="000000"/>
                      </a:solidFill>
                      <a:prstDash val="solid"/>
                      <a:round/>
                      <a:headEnd type="none" w="med" len="med"/>
                      <a:tailEnd type="none" w="med" len="med"/>
                    </a:lnB>
                  </a:tcPr>
                </a:tc>
              </a:tr>
              <a:tr h="421858">
                <a:tc>
                  <a:txBody>
                    <a:bodyPr/>
                    <a:lstStyle/>
                    <a:p>
                      <a:pPr algn="l" fontAlgn="ctr"/>
                      <a:endParaRPr lang="tr-TR" sz="1300" b="0" i="0" u="none" strike="noStrike">
                        <a:latin typeface="Trebuchet MS"/>
                      </a:endParaRPr>
                    </a:p>
                  </a:txBody>
                  <a:tcPr marL="12299" marR="12299" marT="1229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tr-TR" sz="1300" b="1" i="0" u="none" strike="noStrike">
                          <a:latin typeface="Trebuchet MS"/>
                        </a:rPr>
                        <a:t>Söz konusu yapının sınıfı :</a:t>
                      </a:r>
                    </a:p>
                  </a:txBody>
                  <a:tcPr marL="12299" marR="12299" marT="1229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tr-TR" sz="1300" b="0" i="0" u="none" strike="noStrike">
                          <a:latin typeface="Trebuchet MS"/>
                        </a:rPr>
                        <a:t>III.  Sınıf A Grubu</a:t>
                      </a:r>
                    </a:p>
                  </a:txBody>
                  <a:tcPr marL="12299" marR="12299" marT="122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tr-TR" sz="1300" b="0" i="0" u="none" strike="noStrike">
                          <a:latin typeface="Trebuchet MS"/>
                        </a:rPr>
                        <a:t> </a:t>
                      </a:r>
                    </a:p>
                  </a:txBody>
                  <a:tcPr marL="12299" marR="12299" marT="1229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962985">
                <a:tc>
                  <a:txBody>
                    <a:bodyPr/>
                    <a:lstStyle/>
                    <a:p>
                      <a:pPr algn="l" fontAlgn="ctr"/>
                      <a:endParaRPr lang="tr-TR" sz="1300" b="0" i="0" u="none" strike="noStrike">
                        <a:latin typeface="Trebuchet MS"/>
                      </a:endParaRPr>
                    </a:p>
                  </a:txBody>
                  <a:tcPr marL="12299" marR="12299" marT="1229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tr-TR" sz="1300" b="1" i="0" u="none" strike="noStrike">
                          <a:latin typeface="Trebuchet MS"/>
                        </a:rPr>
                        <a:t>İmar Kanunu 42. Maddesi gereği  mevzuata aykırı her bir m² için belirlenen idari para cezası tutarı:</a:t>
                      </a:r>
                    </a:p>
                  </a:txBody>
                  <a:tcPr marL="12299" marR="12299" marT="1229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tr-TR" sz="1300" b="0" i="0" u="none" strike="noStrike">
                          <a:latin typeface="Trebuchet MS"/>
                        </a:rPr>
                        <a:t>26,95</a:t>
                      </a:r>
                    </a:p>
                  </a:txBody>
                  <a:tcPr marL="12299" marR="12299" marT="12299" marB="0" anchor="ctr">
                    <a:lnL>
                      <a:noFill/>
                    </a:lnL>
                    <a:lnR>
                      <a:noFill/>
                    </a:lnR>
                    <a:lnT>
                      <a:noFill/>
                    </a:lnT>
                    <a:lnB>
                      <a:noFill/>
                    </a:lnB>
                  </a:tcPr>
                </a:tc>
                <a:tc>
                  <a:txBody>
                    <a:bodyPr/>
                    <a:lstStyle/>
                    <a:p>
                      <a:pPr algn="l" fontAlgn="ctr"/>
                      <a:r>
                        <a:rPr lang="tr-TR" sz="1300" b="0" i="0" u="none" strike="noStrike" dirty="0">
                          <a:latin typeface="Trebuchet MS"/>
                        </a:rPr>
                        <a:t>TL/m²</a:t>
                      </a:r>
                    </a:p>
                  </a:txBody>
                  <a:tcPr marL="12299" marR="12299" marT="12299" marB="0" anchor="ctr">
                    <a:lnL>
                      <a:noFill/>
                    </a:lnL>
                    <a:lnR>
                      <a:noFill/>
                    </a:lnR>
                    <a:lnT>
                      <a:noFill/>
                    </a:lnT>
                    <a:lnB>
                      <a:noFill/>
                    </a:lnB>
                  </a:tcPr>
                </a:tc>
                <a:tc gridSpan="5">
                  <a:txBody>
                    <a:bodyPr/>
                    <a:lstStyle/>
                    <a:p>
                      <a:pPr algn="just" fontAlgn="ctr"/>
                      <a:r>
                        <a:rPr lang="tr-TR" sz="1200" b="0" i="0" u="none" strike="noStrike" dirty="0">
                          <a:latin typeface="Times New Roman"/>
                        </a:rPr>
                        <a:t> (4/1/1961 tarihli ve 213 sayılı Vergi Usul Kanununun mükerrer 298 inci maddesi hükümleri uyarınca tespit ve ilan edilen yeniden değerleme oranında bir Türk Lirasının küsuru da dikkate alınmak suretiyle artırılarak uygulanmıştır.)</a:t>
                      </a:r>
                    </a:p>
                  </a:txBody>
                  <a:tcPr marL="12299" marR="12299" marT="12299"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79664">
                <a:tc>
                  <a:txBody>
                    <a:bodyPr/>
                    <a:lstStyle/>
                    <a:p>
                      <a:pPr algn="l" fontAlgn="ctr"/>
                      <a:endParaRPr lang="tr-TR" sz="1300" b="0" i="0" u="none" strike="noStrike">
                        <a:latin typeface="Trebuchet MS"/>
                      </a:endParaRPr>
                    </a:p>
                  </a:txBody>
                  <a:tcPr marL="12299" marR="12299" marT="1229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tr-TR" sz="1300" b="1" i="0" u="none" strike="noStrike">
                          <a:latin typeface="Trebuchet MS"/>
                        </a:rPr>
                        <a:t>Yapının İmar Mevzuatına aykırı toplam M² si:</a:t>
                      </a:r>
                    </a:p>
                  </a:txBody>
                  <a:tcPr marL="12299" marR="12299" marT="1229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tr-TR" sz="1300" b="0" i="0" u="none" strike="noStrike">
                          <a:latin typeface="Trebuchet MS"/>
                        </a:rPr>
                        <a:t>791,10</a:t>
                      </a:r>
                    </a:p>
                  </a:txBody>
                  <a:tcPr marL="12299" marR="12299" marT="12299" marB="0" anchor="ctr">
                    <a:lnL>
                      <a:noFill/>
                    </a:lnL>
                    <a:lnR>
                      <a:noFill/>
                    </a:lnR>
                    <a:lnT>
                      <a:noFill/>
                    </a:lnT>
                    <a:lnB>
                      <a:noFill/>
                    </a:lnB>
                  </a:tcPr>
                </a:tc>
                <a:tc>
                  <a:txBody>
                    <a:bodyPr/>
                    <a:lstStyle/>
                    <a:p>
                      <a:pPr algn="l" fontAlgn="ctr"/>
                      <a:r>
                        <a:rPr lang="tr-TR" sz="1300" b="0" i="0" u="none" strike="noStrike">
                          <a:latin typeface="Trebuchet MS"/>
                        </a:rPr>
                        <a:t>m²</a:t>
                      </a:r>
                    </a:p>
                  </a:txBody>
                  <a:tcPr marL="12299" marR="12299" marT="12299" marB="0" anchor="ctr">
                    <a:lnL>
                      <a:noFill/>
                    </a:lnL>
                    <a:lnR>
                      <a:noFill/>
                    </a:lnR>
                    <a:lnT>
                      <a:noFill/>
                    </a:lnT>
                    <a:lnB>
                      <a:noFill/>
                    </a:lnB>
                  </a:tcPr>
                </a:tc>
                <a:tc>
                  <a:txBody>
                    <a:bodyPr/>
                    <a:lstStyle/>
                    <a:p>
                      <a:pPr algn="l" fontAlgn="ctr"/>
                      <a:endParaRPr lang="tr-TR" sz="1300" b="0" i="0" u="none" strike="noStrike" dirty="0">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dirty="0">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dirty="0">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a:txBody>
                    <a:bodyPr/>
                    <a:lstStyle/>
                    <a:p>
                      <a:pPr algn="l" fontAlgn="ctr"/>
                      <a:r>
                        <a:rPr lang="tr-TR" sz="1300" b="0" i="0" u="none" strike="noStrike">
                          <a:latin typeface="Trebuchet MS"/>
                        </a:rPr>
                        <a:t> </a:t>
                      </a:r>
                    </a:p>
                  </a:txBody>
                  <a:tcPr marL="12299" marR="12299" marT="12299" marB="0" anchor="ctr">
                    <a:lnL>
                      <a:noFill/>
                    </a:lnL>
                    <a:lnR w="6350" cap="flat" cmpd="sng" algn="ctr">
                      <a:solidFill>
                        <a:srgbClr val="000000"/>
                      </a:solidFill>
                      <a:prstDash val="solid"/>
                      <a:round/>
                      <a:headEnd type="none" w="med" len="med"/>
                      <a:tailEnd type="none" w="med" len="med"/>
                    </a:lnR>
                    <a:lnT>
                      <a:noFill/>
                    </a:lnT>
                    <a:lnB>
                      <a:noFill/>
                    </a:lnB>
                  </a:tcPr>
                </a:tc>
              </a:tr>
              <a:tr h="245982">
                <a:tc>
                  <a:txBody>
                    <a:bodyPr/>
                    <a:lstStyle/>
                    <a:p>
                      <a:pPr algn="l" fontAlgn="ctr"/>
                      <a:endParaRPr lang="tr-TR" sz="1300" b="0" i="0" u="none" strike="noStrike">
                        <a:latin typeface="Trebuchet MS"/>
                      </a:endParaRPr>
                    </a:p>
                  </a:txBody>
                  <a:tcPr marL="12299" marR="12299" marT="1229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tr-TR" sz="1300" b="1" i="0" u="none" strike="noStrike">
                          <a:latin typeface="Trebuchet MS"/>
                        </a:rPr>
                        <a:t> </a:t>
                      </a:r>
                    </a:p>
                  </a:txBody>
                  <a:tcPr marL="12299" marR="12299" marT="1229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a:txBody>
                    <a:bodyPr/>
                    <a:lstStyle/>
                    <a:p>
                      <a:pPr algn="l" fontAlgn="ctr"/>
                      <a:r>
                        <a:rPr lang="tr-TR" sz="1300" b="0" i="0" u="none" strike="noStrike">
                          <a:latin typeface="Trebuchet MS"/>
                        </a:rPr>
                        <a:t> </a:t>
                      </a:r>
                    </a:p>
                  </a:txBody>
                  <a:tcPr marL="12299" marR="12299" marT="12299" marB="0" anchor="ctr">
                    <a:lnL>
                      <a:noFill/>
                    </a:lnL>
                    <a:lnR w="6350" cap="flat" cmpd="sng" algn="ctr">
                      <a:solidFill>
                        <a:srgbClr val="000000"/>
                      </a:solidFill>
                      <a:prstDash val="solid"/>
                      <a:round/>
                      <a:headEnd type="none" w="med" len="med"/>
                      <a:tailEnd type="none" w="med" len="med"/>
                    </a:lnR>
                    <a:lnT>
                      <a:noFill/>
                    </a:lnT>
                    <a:lnB>
                      <a:noFill/>
                    </a:lnB>
                  </a:tcPr>
                </a:tc>
              </a:tr>
              <a:tr h="319776">
                <a:tc>
                  <a:txBody>
                    <a:bodyPr/>
                    <a:lstStyle/>
                    <a:p>
                      <a:pPr algn="l" fontAlgn="ctr"/>
                      <a:endParaRPr lang="tr-TR" sz="1300" b="0" i="0" u="none" strike="noStrike">
                        <a:latin typeface="Trebuchet MS"/>
                      </a:endParaRPr>
                    </a:p>
                  </a:txBody>
                  <a:tcPr marL="12299" marR="12299" marT="1229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tr-TR" sz="1400" b="1" i="1" u="none" strike="noStrike">
                          <a:latin typeface="Trebuchet MS"/>
                        </a:rPr>
                        <a:t>İdari Para Cezası tutarı :</a:t>
                      </a:r>
                    </a:p>
                  </a:txBody>
                  <a:tcPr marL="12299" marR="12299" marT="1229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tr-TR" sz="1400" b="1" i="1" u="none" strike="noStrike" dirty="0" smtClean="0">
                          <a:latin typeface="Trebuchet MS"/>
                        </a:rPr>
                        <a:t>21.320,15</a:t>
                      </a:r>
                      <a:endParaRPr lang="tr-TR" sz="1400" b="1" i="1" u="none" strike="noStrike" dirty="0">
                        <a:latin typeface="Trebuchet MS"/>
                      </a:endParaRPr>
                    </a:p>
                  </a:txBody>
                  <a:tcPr marL="12299" marR="12299" marT="122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400" b="1" i="1" u="none" strike="noStrike">
                          <a:latin typeface="Trebuchet MS"/>
                        </a:rPr>
                        <a:t>TL</a:t>
                      </a:r>
                    </a:p>
                  </a:txBody>
                  <a:tcPr marL="12299" marR="12299" marT="122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2299" marR="12299" marT="122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2299" marR="12299" marT="122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2299" marR="12299" marT="122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2299" marR="12299" marT="122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2299" marR="12299" marT="1229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82880">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dirty="0">
                        <a:latin typeface="Trebuchet MS"/>
                      </a:endParaRPr>
                    </a:p>
                  </a:txBody>
                  <a:tcPr marL="12299" marR="12299" marT="122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w="6350" cap="flat" cmpd="sng" algn="ctr">
                      <a:solidFill>
                        <a:srgbClr val="000000"/>
                      </a:solidFill>
                      <a:prstDash val="solid"/>
                      <a:round/>
                      <a:headEnd type="none" w="med" len="med"/>
                      <a:tailEnd type="none" w="med" len="med"/>
                    </a:lnT>
                    <a:lnB>
                      <a:noFill/>
                    </a:lnB>
                  </a:tcPr>
                </a:tc>
              </a:tr>
              <a:tr h="910130">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gridSpan="8">
                  <a:txBody>
                    <a:bodyPr/>
                    <a:lstStyle/>
                    <a:p>
                      <a:pPr algn="just" fontAlgn="ctr"/>
                      <a:r>
                        <a:rPr lang="tr-TR" sz="1400" b="1" i="1" u="none" strike="noStrike" dirty="0">
                          <a:latin typeface="Trebuchet MS"/>
                        </a:rPr>
                        <a:t>     3194 sayılı İmar Kanunun 42. Maddesinin (a) ve (b) bentlerinde  belirtilen şekilde tespit edilen İdari para cezası miktarına (c) bendinde belirtilen  durumlara göre ayrı ayrı ilave edilerek Toplam İdari Para Cezası Tutarının Belirlenmesi hesabı :</a:t>
                      </a:r>
                    </a:p>
                  </a:txBody>
                  <a:tcPr marL="12299" marR="12299" marT="12299"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pic>
        <p:nvPicPr>
          <p:cNvPr id="3" name="Resim 1"/>
          <p:cNvPicPr>
            <a:picLocks noChangeAspect="1"/>
          </p:cNvPicPr>
          <p:nvPr/>
        </p:nvPicPr>
        <p:blipFill>
          <a:blip r:embed="rId2"/>
          <a:srcRect/>
          <a:stretch>
            <a:fillRect/>
          </a:stretch>
        </p:blipFill>
        <p:spPr bwMode="auto">
          <a:xfrm>
            <a:off x="7715250" y="0"/>
            <a:ext cx="1428750" cy="1196975"/>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20</a:t>
            </a:fld>
            <a:endParaRPr 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928662" y="851959"/>
          <a:ext cx="7286676" cy="5791751"/>
        </p:xfrm>
        <a:graphic>
          <a:graphicData uri="http://schemas.openxmlformats.org/drawingml/2006/table">
            <a:tbl>
              <a:tblPr/>
              <a:tblGrid>
                <a:gridCol w="115791"/>
                <a:gridCol w="4201050"/>
                <a:gridCol w="488494"/>
                <a:gridCol w="749024"/>
                <a:gridCol w="553627"/>
                <a:gridCol w="857578"/>
                <a:gridCol w="321112"/>
              </a:tblGrid>
              <a:tr h="423787">
                <a:tc>
                  <a:txBody>
                    <a:bodyPr/>
                    <a:lstStyle/>
                    <a:p>
                      <a:pPr algn="l" fontAlgn="ctr"/>
                      <a:endParaRPr lang="tr-TR" sz="1100" b="0" i="0" u="none" strike="noStrike" dirty="0">
                        <a:latin typeface="Trebuchet MS"/>
                      </a:endParaRPr>
                    </a:p>
                  </a:txBody>
                  <a:tcPr marL="10867" marR="10867" marT="10867"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t"/>
                      <a:r>
                        <a:rPr lang="tr-TR" sz="1100" b="0" i="0" u="none" strike="noStrike">
                          <a:latin typeface="Trebuchet MS"/>
                        </a:rPr>
                        <a:t>1) Hisseli parselde diğer maliklerin muvafakati alınmaksızın yapılmış ise cezanın % 30’u,</a:t>
                      </a:r>
                    </a:p>
                  </a:txBody>
                  <a:tcPr marL="10867" marR="10867" marT="108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100" b="0" i="0" u="none" strike="noStrike">
                          <a:latin typeface="Trebuchet MS"/>
                        </a:rPr>
                        <a:t>HAYIR</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FFFFFF"/>
                          </a:solidFill>
                          <a:latin typeface="Trebuchet MS"/>
                        </a:rPr>
                        <a:t>0,00</a:t>
                      </a:r>
                    </a:p>
                  </a:txBody>
                  <a:tcPr marL="10867" marR="10867" marT="1086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latin typeface="Trebuchet MS"/>
                        </a:rPr>
                        <a:t>TL</a:t>
                      </a:r>
                    </a:p>
                  </a:txBody>
                  <a:tcPr marL="10867" marR="10867" marT="108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91">
                <a:tc>
                  <a:txBody>
                    <a:bodyPr/>
                    <a:lstStyle/>
                    <a:p>
                      <a:pPr algn="l" fontAlgn="ctr"/>
                      <a:endParaRPr lang="tr-TR" sz="1100" b="0" i="0" u="none" strike="noStrike">
                        <a:latin typeface="Trebuchet MS"/>
                      </a:endParaRPr>
                    </a:p>
                  </a:txBody>
                  <a:tcPr marL="10867" marR="10867" marT="10867"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tr-TR" sz="1100" b="0" i="0" u="none" strike="noStrike">
                          <a:latin typeface="Trebuchet MS"/>
                        </a:rPr>
                        <a:t>2) Kamuya veya başkasına ait bir parselde yapılmış ise cezanın % 40’ı,</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100" b="0" i="0" u="none" strike="noStrike">
                          <a:latin typeface="Trebuchet MS"/>
                        </a:rPr>
                        <a:t>HAYIR</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FFFFFF"/>
                          </a:solidFill>
                          <a:latin typeface="Trebuchet MS"/>
                        </a:rPr>
                        <a:t>0,00</a:t>
                      </a:r>
                    </a:p>
                  </a:txBody>
                  <a:tcPr marL="10867" marR="10867" marT="1086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latin typeface="Trebuchet MS"/>
                        </a:rPr>
                        <a:t>TL</a:t>
                      </a:r>
                    </a:p>
                  </a:txBody>
                  <a:tcPr marL="10867" marR="10867" marT="108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8119">
                <a:tc>
                  <a:txBody>
                    <a:bodyPr/>
                    <a:lstStyle/>
                    <a:p>
                      <a:pPr algn="l" fontAlgn="ctr"/>
                      <a:endParaRPr lang="tr-TR" sz="1100" b="0" i="0" u="none" strike="noStrike">
                        <a:latin typeface="Trebuchet MS"/>
                      </a:endParaRPr>
                    </a:p>
                  </a:txBody>
                  <a:tcPr marL="10867" marR="10867" marT="10867"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t"/>
                      <a:r>
                        <a:rPr lang="tr-TR" sz="1100" b="0" i="0" u="none" strike="noStrike">
                          <a:latin typeface="Trebuchet MS"/>
                        </a:rPr>
                        <a:t>3) Uygulama imar planında veya parselasyon planında “Kamu Tesisi Alanı veya Umumî Hizmet Alanı” olarak belirlenmiş bir alanda yapılmış ise cezanın % 60’ı,</a:t>
                      </a:r>
                    </a:p>
                  </a:txBody>
                  <a:tcPr marL="10867" marR="10867" marT="108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100" b="0" i="0" u="none" strike="noStrike">
                          <a:latin typeface="Trebuchet MS"/>
                        </a:rPr>
                        <a:t>HAYIR</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FFFFFF"/>
                          </a:solidFill>
                          <a:latin typeface="Trebuchet MS"/>
                        </a:rPr>
                        <a:t>0,00</a:t>
                      </a:r>
                    </a:p>
                  </a:txBody>
                  <a:tcPr marL="10867" marR="10867" marT="1086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latin typeface="Trebuchet MS"/>
                        </a:rPr>
                        <a:t>TL</a:t>
                      </a:r>
                    </a:p>
                  </a:txBody>
                  <a:tcPr marL="10867" marR="10867" marT="108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7252">
                <a:tc>
                  <a:txBody>
                    <a:bodyPr/>
                    <a:lstStyle/>
                    <a:p>
                      <a:pPr algn="l" fontAlgn="ctr"/>
                      <a:endParaRPr lang="tr-TR" sz="1100" b="0" i="0" u="none" strike="noStrike">
                        <a:latin typeface="Trebuchet MS"/>
                      </a:endParaRPr>
                    </a:p>
                  </a:txBody>
                  <a:tcPr marL="10867" marR="10867" marT="10867"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t"/>
                      <a:r>
                        <a:rPr lang="tr-TR" sz="1100" b="0" i="0" u="none" strike="noStrike">
                          <a:latin typeface="Trebuchet MS"/>
                        </a:rPr>
                        <a:t>4) Mevcut haliyle veya öngörülen bir afet tehlikesi karşısında can ve mal emniyetini tehdit ediyor ise cezanın % 100’ü,</a:t>
                      </a:r>
                    </a:p>
                  </a:txBody>
                  <a:tcPr marL="10867" marR="10867" marT="108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100" b="0" i="0" u="none" strike="noStrike">
                          <a:latin typeface="Trebuchet MS"/>
                        </a:rPr>
                        <a:t>HAYIR</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FFFFFF"/>
                          </a:solidFill>
                          <a:latin typeface="Trebuchet MS"/>
                        </a:rPr>
                        <a:t>0,00</a:t>
                      </a:r>
                    </a:p>
                  </a:txBody>
                  <a:tcPr marL="10867" marR="10867" marT="1086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latin typeface="Trebuchet MS"/>
                        </a:rPr>
                        <a:t>TL</a:t>
                      </a:r>
                    </a:p>
                  </a:txBody>
                  <a:tcPr marL="10867" marR="10867" marT="108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91">
                <a:tc>
                  <a:txBody>
                    <a:bodyPr/>
                    <a:lstStyle/>
                    <a:p>
                      <a:pPr algn="l" fontAlgn="ctr"/>
                      <a:endParaRPr lang="tr-TR" sz="1100" b="0" i="0" u="none" strike="noStrike">
                        <a:latin typeface="Trebuchet MS"/>
                      </a:endParaRPr>
                    </a:p>
                  </a:txBody>
                  <a:tcPr marL="10867" marR="10867" marT="10867"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tr-TR" sz="1100" b="0" i="0" u="none" strike="noStrike">
                          <a:latin typeface="Trebuchet MS"/>
                        </a:rPr>
                        <a:t>5) Uygulama imar planı bulunan bir alanda yapılmış ise cezanın % 20’si,</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100" b="0" i="0" u="none" strike="noStrike">
                          <a:latin typeface="Trebuchet MS"/>
                        </a:rPr>
                        <a:t>HAYIR</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FFFFFF"/>
                          </a:solidFill>
                          <a:latin typeface="Trebuchet MS"/>
                        </a:rPr>
                        <a:t>0,00</a:t>
                      </a:r>
                    </a:p>
                  </a:txBody>
                  <a:tcPr marL="10867" marR="10867" marT="1086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latin typeface="Trebuchet MS"/>
                        </a:rPr>
                        <a:t>TL</a:t>
                      </a:r>
                    </a:p>
                  </a:txBody>
                  <a:tcPr marL="10867" marR="10867" marT="108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91">
                <a:tc>
                  <a:txBody>
                    <a:bodyPr/>
                    <a:lstStyle/>
                    <a:p>
                      <a:pPr algn="l" fontAlgn="ctr"/>
                      <a:endParaRPr lang="tr-TR" sz="1100" b="0" i="0" u="none" strike="noStrike">
                        <a:latin typeface="Trebuchet MS"/>
                      </a:endParaRPr>
                    </a:p>
                  </a:txBody>
                  <a:tcPr marL="10867" marR="10867" marT="10867"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tr-TR" sz="1100" b="0" i="0" u="none" strike="noStrike">
                          <a:latin typeface="Trebuchet MS"/>
                        </a:rPr>
                        <a:t>6) Yapılaşmaya yasaklanmış bir alanda yapılmış ise cezanın % 80’i,</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100" b="0" i="0" u="none" strike="noStrike">
                          <a:latin typeface="Trebuchet MS"/>
                        </a:rPr>
                        <a:t>HAYIR</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FFFFFF"/>
                          </a:solidFill>
                          <a:latin typeface="Trebuchet MS"/>
                        </a:rPr>
                        <a:t>0,00</a:t>
                      </a:r>
                    </a:p>
                  </a:txBody>
                  <a:tcPr marL="10867" marR="10867" marT="1086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latin typeface="Trebuchet MS"/>
                        </a:rPr>
                        <a:t>TL</a:t>
                      </a:r>
                    </a:p>
                  </a:txBody>
                  <a:tcPr marL="10867" marR="10867" marT="108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2920">
                <a:tc>
                  <a:txBody>
                    <a:bodyPr/>
                    <a:lstStyle/>
                    <a:p>
                      <a:pPr algn="l" fontAlgn="ctr"/>
                      <a:endParaRPr lang="tr-TR" sz="1100" b="0" i="0" u="none" strike="noStrike">
                        <a:latin typeface="Trebuchet MS"/>
                      </a:endParaRPr>
                    </a:p>
                  </a:txBody>
                  <a:tcPr marL="10867" marR="10867" marT="10867"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t"/>
                      <a:r>
                        <a:rPr lang="tr-TR" sz="1100" b="0" i="0" u="none" strike="noStrike">
                          <a:latin typeface="Trebuchet MS"/>
                        </a:rPr>
                        <a:t>7) Özel kanunlar ile belirlenmiş özel imar rejimine tabi bir alanda yapılmış ise cezanın % 50’si,</a:t>
                      </a:r>
                    </a:p>
                  </a:txBody>
                  <a:tcPr marL="10867" marR="10867" marT="108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100" b="0" i="0" u="none" strike="noStrike">
                          <a:latin typeface="Trebuchet MS"/>
                        </a:rPr>
                        <a:t>EVET</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latin typeface="Trebuchet MS"/>
                        </a:rPr>
                        <a:t>10660,07</a:t>
                      </a:r>
                    </a:p>
                  </a:txBody>
                  <a:tcPr marL="10867" marR="10867" marT="1086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latin typeface="Trebuchet MS"/>
                        </a:rPr>
                        <a:t>TL</a:t>
                      </a:r>
                    </a:p>
                  </a:txBody>
                  <a:tcPr marL="10867" marR="10867" marT="108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91">
                <a:tc>
                  <a:txBody>
                    <a:bodyPr/>
                    <a:lstStyle/>
                    <a:p>
                      <a:pPr algn="l" fontAlgn="ctr"/>
                      <a:endParaRPr lang="tr-TR" sz="1100" b="0" i="0" u="none" strike="noStrike">
                        <a:latin typeface="Trebuchet MS"/>
                      </a:endParaRPr>
                    </a:p>
                  </a:txBody>
                  <a:tcPr marL="10867" marR="10867" marT="10867"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tr-TR" sz="1100" b="0" i="0" u="none" strike="noStrike">
                          <a:latin typeface="Trebuchet MS"/>
                        </a:rPr>
                        <a:t>8) Ruhsatsız ise cezanın % 180’i,</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100" b="0" i="0" u="none" strike="noStrike">
                          <a:latin typeface="Trebuchet MS"/>
                        </a:rPr>
                        <a:t>EVET</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latin typeface="Trebuchet MS"/>
                        </a:rPr>
                        <a:t>38376,26</a:t>
                      </a:r>
                    </a:p>
                  </a:txBody>
                  <a:tcPr marL="10867" marR="10867" marT="1086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latin typeface="Trebuchet MS"/>
                        </a:rPr>
                        <a:t>TL</a:t>
                      </a:r>
                    </a:p>
                  </a:txBody>
                  <a:tcPr marL="10867" marR="10867" marT="108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123">
                <a:tc>
                  <a:txBody>
                    <a:bodyPr/>
                    <a:lstStyle/>
                    <a:p>
                      <a:pPr algn="l" fontAlgn="ctr"/>
                      <a:endParaRPr lang="tr-TR" sz="1100" b="0" i="0" u="none" strike="noStrike">
                        <a:latin typeface="Trebuchet MS"/>
                      </a:endParaRPr>
                    </a:p>
                  </a:txBody>
                  <a:tcPr marL="10867" marR="10867" marT="10867"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t"/>
                      <a:r>
                        <a:rPr lang="tr-TR" sz="1000" b="0" i="0" u="none" strike="noStrike">
                          <a:latin typeface="Trebuchet MS"/>
                        </a:rPr>
                        <a:t>9) Ruhsatı hükümsüz hale gelmesine rağmen inşaatı sürdürülüyor ise cezanın % 50’si,</a:t>
                      </a:r>
                    </a:p>
                  </a:txBody>
                  <a:tcPr marL="10867" marR="10867" marT="108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100" b="0" i="0" u="none" strike="noStrike">
                          <a:latin typeface="Trebuchet MS"/>
                        </a:rPr>
                        <a:t>HAYIR</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FFFFFF"/>
                          </a:solidFill>
                          <a:latin typeface="Trebuchet MS"/>
                        </a:rPr>
                        <a:t>0,00</a:t>
                      </a:r>
                    </a:p>
                  </a:txBody>
                  <a:tcPr marL="10867" marR="10867" marT="1086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latin typeface="Trebuchet MS"/>
                        </a:rPr>
                        <a:t>TL</a:t>
                      </a:r>
                    </a:p>
                  </a:txBody>
                  <a:tcPr marL="10867" marR="10867" marT="108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2920">
                <a:tc>
                  <a:txBody>
                    <a:bodyPr/>
                    <a:lstStyle/>
                    <a:p>
                      <a:pPr algn="l" fontAlgn="ctr"/>
                      <a:endParaRPr lang="tr-TR" sz="1100" b="0" i="0" u="none" strike="noStrike">
                        <a:latin typeface="Trebuchet MS"/>
                      </a:endParaRPr>
                    </a:p>
                  </a:txBody>
                  <a:tcPr marL="10867" marR="10867" marT="10867"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tr-TR" sz="1100" b="0" i="0" u="none" strike="noStrike">
                          <a:latin typeface="Trebuchet MS"/>
                        </a:rPr>
                        <a:t>10) Yapı kullanma izin belgesi alınmış olmakla birlikte, ruhsat alınmaksızın yeni inşaî faaliyete konu ise cezanın % 100’ü,</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100" b="0" i="0" u="none" strike="noStrike">
                          <a:latin typeface="Trebuchet MS"/>
                        </a:rPr>
                        <a:t>HAYIR</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FFFFFF"/>
                          </a:solidFill>
                          <a:latin typeface="Trebuchet MS"/>
                        </a:rPr>
                        <a:t>0,00</a:t>
                      </a:r>
                    </a:p>
                  </a:txBody>
                  <a:tcPr marL="10867" marR="10867" marT="1086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latin typeface="Trebuchet MS"/>
                        </a:rPr>
                        <a:t>TL</a:t>
                      </a:r>
                    </a:p>
                  </a:txBody>
                  <a:tcPr marL="10867" marR="10867" marT="108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91">
                <a:tc>
                  <a:txBody>
                    <a:bodyPr/>
                    <a:lstStyle/>
                    <a:p>
                      <a:pPr algn="l" fontAlgn="ctr"/>
                      <a:endParaRPr lang="tr-TR" sz="1100" b="0" i="0" u="none" strike="noStrike">
                        <a:latin typeface="Trebuchet MS"/>
                      </a:endParaRPr>
                    </a:p>
                  </a:txBody>
                  <a:tcPr marL="10867" marR="10867" marT="10867"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tr-TR" sz="1100" b="0" i="0" u="none" strike="noStrike">
                          <a:latin typeface="Trebuchet MS"/>
                        </a:rPr>
                        <a:t>11) İnşaî faaliyetleri tamamlanmış ve kullanılmıyor ise cezanın % 10’u,</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100" b="0" i="0" u="none" strike="noStrike">
                          <a:latin typeface="Trebuchet MS"/>
                        </a:rPr>
                        <a:t>HAYIR</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FFFFFF"/>
                          </a:solidFill>
                          <a:latin typeface="Trebuchet MS"/>
                        </a:rPr>
                        <a:t>0,00</a:t>
                      </a:r>
                    </a:p>
                  </a:txBody>
                  <a:tcPr marL="10867" marR="10867" marT="1086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latin typeface="Trebuchet MS"/>
                        </a:rPr>
                        <a:t>TL</a:t>
                      </a:r>
                    </a:p>
                  </a:txBody>
                  <a:tcPr marL="10867" marR="10867" marT="108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91">
                <a:tc>
                  <a:txBody>
                    <a:bodyPr/>
                    <a:lstStyle/>
                    <a:p>
                      <a:pPr algn="l" fontAlgn="ctr"/>
                      <a:endParaRPr lang="tr-TR" sz="1100" b="0" i="0" u="none" strike="noStrike">
                        <a:latin typeface="Trebuchet MS"/>
                      </a:endParaRPr>
                    </a:p>
                  </a:txBody>
                  <a:tcPr marL="10867" marR="10867" marT="10867"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tr-TR" sz="1100" b="0" i="0" u="none" strike="noStrike">
                          <a:latin typeface="Trebuchet MS"/>
                        </a:rPr>
                        <a:t>12) İnşaî faaliyetleri tamamlanmış ve kullanılıyor ise cezanın % 20’si,</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100" b="0" i="0" u="none" strike="noStrike">
                          <a:latin typeface="Trebuchet MS"/>
                        </a:rPr>
                        <a:t>EVET</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latin typeface="Trebuchet MS"/>
                        </a:rPr>
                        <a:t>4264,03</a:t>
                      </a:r>
                    </a:p>
                  </a:txBody>
                  <a:tcPr marL="10867" marR="10867" marT="1086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latin typeface="Trebuchet MS"/>
                        </a:rPr>
                        <a:t>TL</a:t>
                      </a:r>
                    </a:p>
                  </a:txBody>
                  <a:tcPr marL="10867" marR="10867" marT="108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91">
                <a:tc>
                  <a:txBody>
                    <a:bodyPr/>
                    <a:lstStyle/>
                    <a:p>
                      <a:pPr algn="l" fontAlgn="ctr"/>
                      <a:endParaRPr lang="tr-TR" sz="1100" b="0" i="0" u="none" strike="noStrike">
                        <a:latin typeface="Trebuchet MS"/>
                      </a:endParaRPr>
                    </a:p>
                  </a:txBody>
                  <a:tcPr marL="10867" marR="10867" marT="10867"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tr-TR" sz="1100" b="0" i="0" u="none" strike="noStrike">
                          <a:latin typeface="Trebuchet MS"/>
                        </a:rPr>
                        <a:t>13) Çevre ve görüntü kirliliğine sebebiyet veriyor ise cezanın % 20’si,</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100" b="0" i="0" u="none" strike="noStrike">
                          <a:latin typeface="Trebuchet MS"/>
                        </a:rPr>
                        <a:t>HAYIR</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FFFFFF"/>
                          </a:solidFill>
                          <a:latin typeface="Trebuchet MS"/>
                        </a:rPr>
                        <a:t>0,00</a:t>
                      </a:r>
                    </a:p>
                  </a:txBody>
                  <a:tcPr marL="10867" marR="10867" marT="1086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latin typeface="Trebuchet MS"/>
                        </a:rPr>
                        <a:t>TL</a:t>
                      </a:r>
                    </a:p>
                  </a:txBody>
                  <a:tcPr marL="10867" marR="10867" marT="108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8588">
                <a:tc>
                  <a:txBody>
                    <a:bodyPr/>
                    <a:lstStyle/>
                    <a:p>
                      <a:pPr algn="l" fontAlgn="ctr"/>
                      <a:endParaRPr lang="tr-TR" sz="1100" b="0" i="0" u="none" strike="noStrike">
                        <a:latin typeface="Trebuchet MS"/>
                      </a:endParaRPr>
                    </a:p>
                  </a:txBody>
                  <a:tcPr marL="10867" marR="10867" marT="10867" marB="0" anchor="ctr">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r" fontAlgn="ctr"/>
                      <a:r>
                        <a:rPr lang="tr-TR" sz="1400" b="1" i="0" u="none" strike="noStrike" dirty="0">
                          <a:latin typeface="Trebuchet MS"/>
                        </a:rPr>
                        <a:t>Toplam İdari Para Cezası :</a:t>
                      </a:r>
                    </a:p>
                  </a:txBody>
                  <a:tcPr marL="10867" marR="10867" marT="1086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r" fontAlgn="ctr"/>
                      <a:r>
                        <a:rPr lang="tr-TR" sz="1400" b="1" i="0" u="none" strike="noStrike" dirty="0" smtClean="0">
                          <a:latin typeface="Trebuchet MS"/>
                        </a:rPr>
                        <a:t>74620,51</a:t>
                      </a:r>
                      <a:endParaRPr lang="tr-TR" sz="1400" b="1" i="0" u="none" strike="noStrike" dirty="0">
                        <a:latin typeface="Trebuchet MS"/>
                      </a:endParaRPr>
                    </a:p>
                  </a:txBody>
                  <a:tcPr marL="10867" marR="10867" marT="1086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latin typeface="Trebuchet MS"/>
                        </a:rPr>
                        <a:t>TL</a:t>
                      </a:r>
                    </a:p>
                  </a:txBody>
                  <a:tcPr marL="10867" marR="10867" marT="108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0717">
                <a:tc>
                  <a:txBody>
                    <a:bodyPr/>
                    <a:lstStyle/>
                    <a:p>
                      <a:pPr algn="l" fontAlgn="ctr"/>
                      <a:endParaRPr lang="tr-TR" sz="1100" b="0" i="0" u="none" strike="noStrike">
                        <a:latin typeface="Trebuchet MS"/>
                      </a:endParaRPr>
                    </a:p>
                  </a:txBody>
                  <a:tcPr marL="10867" marR="10867" marT="10867" marB="0" anchor="ctr">
                    <a:lnL>
                      <a:noFill/>
                    </a:lnL>
                    <a:lnR>
                      <a:noFill/>
                    </a:lnR>
                    <a:lnT>
                      <a:noFill/>
                    </a:lnT>
                    <a:lnB>
                      <a:noFill/>
                    </a:lnB>
                  </a:tcPr>
                </a:tc>
                <a:tc gridSpan="6">
                  <a:txBody>
                    <a:bodyPr/>
                    <a:lstStyle/>
                    <a:p>
                      <a:pPr algn="ctr" fontAlgn="ctr"/>
                      <a:endParaRPr lang="tr-TR" sz="1000" b="0" i="0" u="none" strike="noStrike" dirty="0">
                        <a:latin typeface="Times New Roman"/>
                      </a:endParaRPr>
                    </a:p>
                  </a:txBody>
                  <a:tcPr marL="10867" marR="10867" marT="10867"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58588">
                <a:tc>
                  <a:txBody>
                    <a:bodyPr/>
                    <a:lstStyle/>
                    <a:p>
                      <a:pPr algn="l" fontAlgn="ctr"/>
                      <a:endParaRPr lang="tr-TR" sz="1100" b="0" i="0" u="none" strike="noStrike">
                        <a:latin typeface="Trebuchet MS"/>
                      </a:endParaRPr>
                    </a:p>
                  </a:txBody>
                  <a:tcPr marL="10867" marR="10867" marT="10867" marB="0" anchor="ctr">
                    <a:lnL>
                      <a:noFill/>
                    </a:lnL>
                    <a:lnR>
                      <a:noFill/>
                    </a:lnR>
                    <a:lnT>
                      <a:noFill/>
                    </a:lnT>
                    <a:lnB>
                      <a:noFill/>
                    </a:lnB>
                  </a:tcPr>
                </a:tc>
                <a:tc>
                  <a:txBody>
                    <a:bodyPr/>
                    <a:lstStyle/>
                    <a:p>
                      <a:pPr algn="l" fontAlgn="ctr"/>
                      <a:r>
                        <a:rPr lang="tr-TR" sz="1400" b="1" i="0" u="none" strike="noStrike" dirty="0">
                          <a:latin typeface="Trebuchet MS"/>
                        </a:rPr>
                        <a:t>Uygulanacak Toplam İdari Para </a:t>
                      </a:r>
                      <a:r>
                        <a:rPr lang="tr-TR" sz="1400" b="1" i="0" u="none" strike="noStrike" dirty="0" err="1">
                          <a:latin typeface="Trebuchet MS"/>
                        </a:rPr>
                        <a:t>Cesası</a:t>
                      </a:r>
                      <a:r>
                        <a:rPr lang="tr-TR" sz="1400" b="1" i="0" u="none" strike="noStrike" dirty="0">
                          <a:latin typeface="Trebuchet MS"/>
                        </a:rPr>
                        <a:t> =  </a:t>
                      </a:r>
                    </a:p>
                  </a:txBody>
                  <a:tcPr marL="10867" marR="10867" marT="10867" marB="0" anchor="ctr">
                    <a:lnL>
                      <a:noFill/>
                    </a:lnL>
                    <a:lnR>
                      <a:noFill/>
                    </a:lnR>
                    <a:lnT>
                      <a:noFill/>
                    </a:lnT>
                    <a:lnB>
                      <a:noFill/>
                    </a:lnB>
                  </a:tcPr>
                </a:tc>
                <a:tc>
                  <a:txBody>
                    <a:bodyPr/>
                    <a:lstStyle/>
                    <a:p>
                      <a:pPr algn="l" fontAlgn="ctr"/>
                      <a:endParaRPr lang="tr-TR" sz="1400" b="1" i="0" u="none" strike="noStrike">
                        <a:latin typeface="Trebuchet MS"/>
                      </a:endParaRPr>
                    </a:p>
                  </a:txBody>
                  <a:tcPr marL="10867" marR="10867" marT="10867" marB="0" anchor="ctr">
                    <a:lnL>
                      <a:noFill/>
                    </a:lnL>
                    <a:lnR>
                      <a:noFill/>
                    </a:lnR>
                    <a:lnT>
                      <a:noFill/>
                    </a:lnT>
                    <a:lnB>
                      <a:noFill/>
                    </a:lnB>
                  </a:tcPr>
                </a:tc>
                <a:tc>
                  <a:txBody>
                    <a:bodyPr/>
                    <a:lstStyle/>
                    <a:p>
                      <a:pPr algn="l" fontAlgn="ctr"/>
                      <a:endParaRPr lang="tr-TR" sz="1400" b="1" i="0" u="none" strike="noStrike">
                        <a:latin typeface="Trebuchet MS"/>
                      </a:endParaRPr>
                    </a:p>
                  </a:txBody>
                  <a:tcPr marL="10867" marR="10867" marT="10867" marB="0" anchor="ctr">
                    <a:lnL>
                      <a:noFill/>
                    </a:lnL>
                    <a:lnR>
                      <a:noFill/>
                    </a:lnR>
                    <a:lnT>
                      <a:noFill/>
                    </a:lnT>
                    <a:lnB>
                      <a:noFill/>
                    </a:lnB>
                  </a:tcPr>
                </a:tc>
                <a:tc>
                  <a:txBody>
                    <a:bodyPr/>
                    <a:lstStyle/>
                    <a:p>
                      <a:pPr algn="l" fontAlgn="ctr"/>
                      <a:r>
                        <a:rPr lang="tr-TR" sz="1400" b="1" i="0" u="none" strike="noStrike">
                          <a:latin typeface="Trebuchet MS"/>
                        </a:rPr>
                        <a:t>=</a:t>
                      </a:r>
                    </a:p>
                  </a:txBody>
                  <a:tcPr marL="10867" marR="10867" marT="10867" marB="0" anchor="ctr">
                    <a:lnL>
                      <a:noFill/>
                    </a:lnL>
                    <a:lnR>
                      <a:noFill/>
                    </a:lnR>
                    <a:lnT>
                      <a:noFill/>
                    </a:lnT>
                    <a:lnB>
                      <a:noFill/>
                    </a:lnB>
                  </a:tcPr>
                </a:tc>
                <a:tc>
                  <a:txBody>
                    <a:bodyPr/>
                    <a:lstStyle/>
                    <a:p>
                      <a:pPr algn="r" fontAlgn="ctr"/>
                      <a:r>
                        <a:rPr lang="tr-TR" sz="1400" b="1" i="0" u="none" strike="noStrike" dirty="0" smtClean="0">
                          <a:latin typeface="Trebuchet MS"/>
                        </a:rPr>
                        <a:t>74620,51</a:t>
                      </a:r>
                      <a:endParaRPr lang="tr-TR" sz="1400" b="1" i="0" u="none" strike="noStrike" dirty="0">
                        <a:latin typeface="Trebuchet MS"/>
                      </a:endParaRPr>
                    </a:p>
                  </a:txBody>
                  <a:tcPr marL="10867" marR="10867" marT="10867" marB="0" anchor="ctr">
                    <a:lnL>
                      <a:noFill/>
                    </a:lnL>
                    <a:lnR>
                      <a:noFill/>
                    </a:lnR>
                    <a:lnT>
                      <a:noFill/>
                    </a:lnT>
                    <a:lnB>
                      <a:noFill/>
                    </a:lnB>
                  </a:tcPr>
                </a:tc>
                <a:tc>
                  <a:txBody>
                    <a:bodyPr/>
                    <a:lstStyle/>
                    <a:p>
                      <a:pPr algn="l" fontAlgn="ctr"/>
                      <a:r>
                        <a:rPr lang="tr-TR" sz="1400" b="0" i="0" u="none" strike="noStrike" dirty="0">
                          <a:latin typeface="Trebuchet MS"/>
                        </a:rPr>
                        <a:t>TL</a:t>
                      </a:r>
                    </a:p>
                  </a:txBody>
                  <a:tcPr marL="10867" marR="10867" marT="10867" marB="0" anchor="ctr">
                    <a:lnL>
                      <a:noFill/>
                    </a:lnL>
                    <a:lnR>
                      <a:noFill/>
                    </a:lnR>
                    <a:lnT>
                      <a:noFill/>
                    </a:lnT>
                    <a:lnB>
                      <a:noFill/>
                    </a:lnB>
                  </a:tcPr>
                </a:tc>
              </a:tr>
            </a:tbl>
          </a:graphicData>
        </a:graphic>
      </p:graphicFrame>
      <p:pic>
        <p:nvPicPr>
          <p:cNvPr id="3" name="Resim 1"/>
          <p:cNvPicPr>
            <a:picLocks noChangeAspect="1"/>
          </p:cNvPicPr>
          <p:nvPr/>
        </p:nvPicPr>
        <p:blipFill>
          <a:blip r:embed="rId2" cstate="print"/>
          <a:srcRect/>
          <a:stretch>
            <a:fillRect/>
          </a:stretch>
        </p:blipFill>
        <p:spPr bwMode="auto">
          <a:xfrm>
            <a:off x="8001024" y="1"/>
            <a:ext cx="1142976" cy="957560"/>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21</a:t>
            </a:fld>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xt\Documents\OMessenger\Received files\WhatsApp Image 2020-02-12 at 15.28.50.jpeg"/>
          <p:cNvPicPr>
            <a:picLocks noChangeAspect="1" noChangeArrowheads="1"/>
          </p:cNvPicPr>
          <p:nvPr/>
        </p:nvPicPr>
        <p:blipFill>
          <a:blip r:embed="rId2"/>
          <a:srcRect/>
          <a:stretch>
            <a:fillRect/>
          </a:stretch>
        </p:blipFill>
        <p:spPr bwMode="auto">
          <a:xfrm>
            <a:off x="642910" y="857232"/>
            <a:ext cx="7834335" cy="5875751"/>
          </a:xfrm>
          <a:prstGeom prst="rect">
            <a:avLst/>
          </a:prstGeom>
          <a:noFill/>
        </p:spPr>
      </p:pic>
      <p:pic>
        <p:nvPicPr>
          <p:cNvPr id="3" name="Resim 1"/>
          <p:cNvPicPr>
            <a:picLocks noChangeAspect="1"/>
          </p:cNvPicPr>
          <p:nvPr/>
        </p:nvPicPr>
        <p:blipFill>
          <a:blip r:embed="rId3"/>
          <a:srcRect/>
          <a:stretch>
            <a:fillRect/>
          </a:stretch>
        </p:blipFill>
        <p:spPr bwMode="auto">
          <a:xfrm>
            <a:off x="7715250" y="0"/>
            <a:ext cx="1428750" cy="1196975"/>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fld id="{B1DEFA8C-F947-479F-BE07-76B6B3F80BF1}" type="slidenum">
              <a:rPr lang="tr-TR" smtClean="0"/>
              <a:pPr/>
              <a:t>22</a:t>
            </a:fld>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1"/>
          <p:cNvPicPr>
            <a:picLocks noChangeAspect="1"/>
          </p:cNvPicPr>
          <p:nvPr/>
        </p:nvPicPr>
        <p:blipFill>
          <a:blip r:embed="rId2"/>
          <a:srcRect/>
          <a:stretch>
            <a:fillRect/>
          </a:stretch>
        </p:blipFill>
        <p:spPr bwMode="auto">
          <a:xfrm>
            <a:off x="7715250" y="0"/>
            <a:ext cx="1428750" cy="1196975"/>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fld id="{B1DEFA8C-F947-479F-BE07-76B6B3F80BF1}" type="slidenum">
              <a:rPr lang="tr-TR" smtClean="0"/>
              <a:pPr/>
              <a:t>23</a:t>
            </a:fld>
            <a:endParaRPr lang="tr-TR"/>
          </a:p>
        </p:txBody>
      </p:sp>
      <p:graphicFrame>
        <p:nvGraphicFramePr>
          <p:cNvPr id="5" name="4 Tablo"/>
          <p:cNvGraphicFramePr>
            <a:graphicFrameLocks noGrp="1"/>
          </p:cNvGraphicFramePr>
          <p:nvPr>
            <p:extLst>
              <p:ext uri="{D42A27DB-BD31-4B8C-83A1-F6EECF244321}">
                <p14:modId xmlns:p14="http://schemas.microsoft.com/office/powerpoint/2010/main" xmlns="" val="2787811517"/>
              </p:ext>
            </p:extLst>
          </p:nvPr>
        </p:nvGraphicFramePr>
        <p:xfrm>
          <a:off x="500034" y="259080"/>
          <a:ext cx="8001056" cy="6598920"/>
        </p:xfrm>
        <a:graphic>
          <a:graphicData uri="http://schemas.openxmlformats.org/drawingml/2006/table">
            <a:tbl>
              <a:tblPr firstRow="1" bandRow="1">
                <a:tableStyleId>{D7AC3CCA-C797-4891-BE02-D94E43425B78}</a:tableStyleId>
              </a:tblPr>
              <a:tblGrid>
                <a:gridCol w="4000528"/>
                <a:gridCol w="4000528"/>
              </a:tblGrid>
              <a:tr h="600657">
                <a:tc>
                  <a:txBody>
                    <a:bodyPr/>
                    <a:lstStyle/>
                    <a:p>
                      <a:pPr algn="ctr"/>
                      <a:r>
                        <a:rPr lang="tr-TR" dirty="0" smtClean="0"/>
                        <a:t>Önceden</a:t>
                      </a:r>
                      <a:r>
                        <a:rPr lang="tr-TR" baseline="0" dirty="0" smtClean="0"/>
                        <a:t> Uygulanan</a:t>
                      </a:r>
                    </a:p>
                    <a:p>
                      <a:pPr algn="ctr"/>
                      <a:r>
                        <a:rPr lang="tr-TR" baseline="0" dirty="0" smtClean="0"/>
                        <a:t>(Köy Yerleşik Alanı içi)</a:t>
                      </a:r>
                      <a:endParaRPr lang="tr-TR" dirty="0"/>
                    </a:p>
                  </a:txBody>
                  <a:tcPr/>
                </a:tc>
                <a:tc>
                  <a:txBody>
                    <a:bodyPr/>
                    <a:lstStyle/>
                    <a:p>
                      <a:pPr algn="ctr"/>
                      <a:r>
                        <a:rPr lang="tr-TR" dirty="0" smtClean="0"/>
                        <a:t>Yeni Kanuna Göre Uygulanacak</a:t>
                      </a:r>
                      <a:endParaRPr lang="tr-TR" dirty="0"/>
                    </a:p>
                  </a:txBody>
                  <a:tcPr/>
                </a:tc>
              </a:tr>
              <a:tr h="5685887">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tr-TR" sz="1600" b="1" kern="1200" dirty="0" smtClean="0">
                          <a:solidFill>
                            <a:schemeClr val="dk1"/>
                          </a:solidFill>
                          <a:latin typeface="Times New Roman" pitchFamily="18" charset="0"/>
                          <a:ea typeface="+mn-ea"/>
                          <a:cs typeface="Times New Roman" pitchFamily="18" charset="0"/>
                        </a:rPr>
                        <a:t>İmar Kanuna aykırı</a:t>
                      </a:r>
                      <a:r>
                        <a:rPr lang="tr-TR" sz="1600" b="1" kern="1200" baseline="0" dirty="0" smtClean="0">
                          <a:solidFill>
                            <a:schemeClr val="dk1"/>
                          </a:solidFill>
                          <a:latin typeface="Times New Roman" pitchFamily="18" charset="0"/>
                          <a:ea typeface="+mn-ea"/>
                          <a:cs typeface="Times New Roman" pitchFamily="18" charset="0"/>
                        </a:rPr>
                        <a:t> olarak yapılmış kaçak yapıya Encümen kararı ile idari para cezası </a:t>
                      </a:r>
                      <a:r>
                        <a:rPr lang="tr-TR" sz="1600" b="1" kern="1200" baseline="0" dirty="0" err="1" smtClean="0">
                          <a:solidFill>
                            <a:schemeClr val="dk1"/>
                          </a:solidFill>
                          <a:latin typeface="Times New Roman" pitchFamily="18" charset="0"/>
                          <a:ea typeface="+mn-ea"/>
                          <a:cs typeface="Times New Roman" pitchFamily="18" charset="0"/>
                        </a:rPr>
                        <a:t>nın</a:t>
                      </a:r>
                      <a:r>
                        <a:rPr lang="tr-TR" sz="1600" b="1" kern="1200" baseline="0" dirty="0" smtClean="0">
                          <a:solidFill>
                            <a:schemeClr val="dk1"/>
                          </a:solidFill>
                          <a:latin typeface="Times New Roman" pitchFamily="18" charset="0"/>
                          <a:ea typeface="+mn-ea"/>
                          <a:cs typeface="Times New Roman" pitchFamily="18" charset="0"/>
                        </a:rPr>
                        <a:t> 1/5 i alınırken; </a:t>
                      </a:r>
                    </a:p>
                    <a:p>
                      <a:pPr marL="342900" marR="0" indent="-342900" algn="l" defTabSz="914400" rtl="0" eaLnBrk="1" fontAlgn="auto" latinLnBrk="0" hangingPunct="1">
                        <a:lnSpc>
                          <a:spcPct val="100000"/>
                        </a:lnSpc>
                        <a:spcBef>
                          <a:spcPts val="0"/>
                        </a:spcBef>
                        <a:spcAft>
                          <a:spcPts val="0"/>
                        </a:spcAft>
                        <a:buClrTx/>
                        <a:buSzTx/>
                        <a:buFont typeface="+mj-lt"/>
                        <a:buNone/>
                        <a:tabLst/>
                        <a:defRPr/>
                      </a:pPr>
                      <a:r>
                        <a:rPr lang="tr-TR" sz="1600" b="1" kern="1200" baseline="0" dirty="0" smtClean="0">
                          <a:solidFill>
                            <a:schemeClr val="dk1"/>
                          </a:solidFill>
                          <a:latin typeface="Times New Roman" pitchFamily="18" charset="0"/>
                          <a:ea typeface="+mn-ea"/>
                          <a:cs typeface="Times New Roman" pitchFamily="18" charset="0"/>
                        </a:rPr>
                        <a:t>Örnek: Köy Yerleşik Alanı içerisinde 100m2 </a:t>
                      </a:r>
                      <a:r>
                        <a:rPr lang="tr-TR" sz="1600" b="1" kern="1200" baseline="0" dirty="0" err="1" smtClean="0">
                          <a:solidFill>
                            <a:schemeClr val="dk1"/>
                          </a:solidFill>
                          <a:latin typeface="Times New Roman" pitchFamily="18" charset="0"/>
                          <a:ea typeface="+mn-ea"/>
                          <a:cs typeface="Times New Roman" pitchFamily="18" charset="0"/>
                        </a:rPr>
                        <a:t>lik</a:t>
                      </a:r>
                      <a:r>
                        <a:rPr lang="tr-TR" sz="1600" b="1" kern="1200" baseline="0" dirty="0" smtClean="0">
                          <a:solidFill>
                            <a:schemeClr val="dk1"/>
                          </a:solidFill>
                          <a:latin typeface="Times New Roman" pitchFamily="18" charset="0"/>
                          <a:ea typeface="+mn-ea"/>
                          <a:cs typeface="Times New Roman" pitchFamily="18" charset="0"/>
                        </a:rPr>
                        <a:t> konut amaçlı bir yapıya 5.129,00TL idari para cezasının 1/5 i hesap edilerek </a:t>
                      </a:r>
                      <a:r>
                        <a:rPr lang="tr-TR" sz="1600" b="1" kern="1200" baseline="0" dirty="0" smtClean="0">
                          <a:solidFill>
                            <a:srgbClr val="FF0000"/>
                          </a:solidFill>
                          <a:latin typeface="Times New Roman" pitchFamily="18" charset="0"/>
                          <a:ea typeface="+mn-ea"/>
                          <a:cs typeface="Times New Roman" pitchFamily="18" charset="0"/>
                        </a:rPr>
                        <a:t>1.025,80TL</a:t>
                      </a:r>
                      <a:r>
                        <a:rPr lang="tr-TR" sz="1600" b="1" kern="1200" baseline="0" dirty="0" smtClean="0">
                          <a:solidFill>
                            <a:schemeClr val="dk1"/>
                          </a:solidFill>
                          <a:latin typeface="Times New Roman" pitchFamily="18" charset="0"/>
                          <a:ea typeface="+mn-ea"/>
                          <a:cs typeface="Times New Roman" pitchFamily="18" charset="0"/>
                        </a:rPr>
                        <a:t> uygulanıyordu. </a:t>
                      </a:r>
                      <a:endParaRPr lang="tr-TR" sz="1600" b="1" kern="1200" dirty="0" smtClean="0">
                        <a:solidFill>
                          <a:schemeClr val="dk1"/>
                        </a:solidFill>
                        <a:latin typeface="Times New Roman" pitchFamily="18" charset="0"/>
                        <a:ea typeface="+mn-ea"/>
                        <a:cs typeface="Times New Roman" pitchFamily="18" charset="0"/>
                      </a:endParaRP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tr-TR" sz="1600" b="1" kern="1200" baseline="0" dirty="0" smtClean="0">
                        <a:solidFill>
                          <a:schemeClr val="dk1"/>
                        </a:solidFill>
                        <a:latin typeface="Times New Roman" pitchFamily="18" charset="0"/>
                        <a:ea typeface="+mn-ea"/>
                        <a:cs typeface="Times New Roman" pitchFamily="18" charset="0"/>
                      </a:endParaRPr>
                    </a:p>
                    <a:p>
                      <a:pPr marL="342900" marR="0" indent="-342900" algn="l" defTabSz="914400" rtl="0" eaLnBrk="1" fontAlgn="auto" latinLnBrk="0" hangingPunct="1">
                        <a:lnSpc>
                          <a:spcPct val="100000"/>
                        </a:lnSpc>
                        <a:spcBef>
                          <a:spcPts val="0"/>
                        </a:spcBef>
                        <a:spcAft>
                          <a:spcPts val="0"/>
                        </a:spcAft>
                        <a:buClrTx/>
                        <a:buSzTx/>
                        <a:buFont typeface="+mj-lt"/>
                        <a:buNone/>
                        <a:tabLst/>
                        <a:defRPr/>
                      </a:pPr>
                      <a:r>
                        <a:rPr lang="tr-TR" sz="1600" b="1" kern="1200" baseline="0" dirty="0" smtClean="0">
                          <a:solidFill>
                            <a:schemeClr val="dk1"/>
                          </a:solidFill>
                          <a:latin typeface="Times New Roman" pitchFamily="18" charset="0"/>
                          <a:ea typeface="+mn-ea"/>
                          <a:cs typeface="Times New Roman" pitchFamily="18" charset="0"/>
                        </a:rPr>
                        <a:t> Köy yerleşim alanı içerisinde yapılan kaçak yapılara yıkım kararı uygulanmazken </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tr-TR" sz="1800" b="1" kern="1200" baseline="0" dirty="0" smtClean="0">
                        <a:solidFill>
                          <a:schemeClr val="dk1"/>
                        </a:solidFill>
                        <a:latin typeface="Times New Roman" pitchFamily="18" charset="0"/>
                        <a:ea typeface="+mn-ea"/>
                        <a:cs typeface="Times New Roman" pitchFamily="18" charset="0"/>
                      </a:endParaRPr>
                    </a:p>
                  </a:txBody>
                  <a:tcPr>
                    <a:blipFill>
                      <a:blip r:embed="rId3"/>
                      <a:tile tx="0" ty="0" sx="100000" sy="100000" flip="none" algn="tl"/>
                    </a:blipFill>
                  </a:tcPr>
                </a:tc>
                <a:tc>
                  <a:txBody>
                    <a:bodyPr/>
                    <a:lstStyle/>
                    <a:p>
                      <a:pPr marL="342900" marR="0" indent="-342900" algn="just" defTabSz="914400" rtl="0" eaLnBrk="1" fontAlgn="auto" latinLnBrk="0" hangingPunct="1">
                        <a:lnSpc>
                          <a:spcPct val="100000"/>
                        </a:lnSpc>
                        <a:spcBef>
                          <a:spcPts val="0"/>
                        </a:spcBef>
                        <a:spcAft>
                          <a:spcPts val="0"/>
                        </a:spcAft>
                        <a:buClrTx/>
                        <a:buSzTx/>
                        <a:buFont typeface="+mj-lt"/>
                        <a:buNone/>
                        <a:tabLst/>
                        <a:defRPr/>
                      </a:pPr>
                      <a:r>
                        <a:rPr lang="tr-TR" sz="1600" b="1" kern="1200" dirty="0" smtClean="0">
                          <a:solidFill>
                            <a:schemeClr val="dk1"/>
                          </a:solidFill>
                          <a:latin typeface="Times New Roman" pitchFamily="18" charset="0"/>
                          <a:ea typeface="+mn-ea"/>
                          <a:cs typeface="Times New Roman" pitchFamily="18" charset="0"/>
                        </a:rPr>
                        <a:t>Yeni uygulamada;</a:t>
                      </a:r>
                    </a:p>
                    <a:p>
                      <a:pPr marL="342900" marR="0" indent="-342900" algn="just" defTabSz="914400" rtl="0" eaLnBrk="1" fontAlgn="auto" latinLnBrk="0" hangingPunct="1">
                        <a:lnSpc>
                          <a:spcPct val="100000"/>
                        </a:lnSpc>
                        <a:spcBef>
                          <a:spcPts val="0"/>
                        </a:spcBef>
                        <a:spcAft>
                          <a:spcPts val="0"/>
                        </a:spcAft>
                        <a:buClrTx/>
                        <a:buSzTx/>
                        <a:buFontTx/>
                        <a:buNone/>
                        <a:tabLst/>
                        <a:defRPr/>
                      </a:pPr>
                      <a:r>
                        <a:rPr lang="tr-TR" sz="1600" b="1" kern="1200" baseline="0" dirty="0" smtClean="0">
                          <a:solidFill>
                            <a:schemeClr val="dk1"/>
                          </a:solidFill>
                          <a:latin typeface="Times New Roman" pitchFamily="18" charset="0"/>
                          <a:ea typeface="+mn-ea"/>
                          <a:cs typeface="Times New Roman" pitchFamily="18" charset="0"/>
                        </a:rPr>
                        <a:t>1.İl Encümeninde yıkım kararı alınır.</a:t>
                      </a:r>
                    </a:p>
                    <a:p>
                      <a:pPr marL="342900" marR="0" indent="-342900" algn="just" defTabSz="914400" rtl="0" eaLnBrk="1" fontAlgn="auto" latinLnBrk="0" hangingPunct="1">
                        <a:lnSpc>
                          <a:spcPct val="100000"/>
                        </a:lnSpc>
                        <a:spcBef>
                          <a:spcPts val="0"/>
                        </a:spcBef>
                        <a:spcAft>
                          <a:spcPts val="0"/>
                        </a:spcAft>
                        <a:buClrTx/>
                        <a:buSzTx/>
                        <a:buFont typeface="+mj-lt"/>
                        <a:buNone/>
                        <a:tabLst/>
                        <a:defRPr/>
                      </a:pPr>
                      <a:r>
                        <a:rPr lang="tr-TR" sz="1600" b="1" kern="1200" baseline="0" dirty="0" smtClean="0">
                          <a:solidFill>
                            <a:schemeClr val="dk1"/>
                          </a:solidFill>
                          <a:latin typeface="Times New Roman" pitchFamily="18" charset="0"/>
                          <a:ea typeface="+mn-ea"/>
                          <a:cs typeface="Times New Roman" pitchFamily="18" charset="0"/>
                        </a:rPr>
                        <a:t>2.Yıkım kararı Çevre ve Şehircilik Müdürlüğüne bildirilir.</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600" b="1" kern="1200" baseline="0" dirty="0" smtClean="0">
                          <a:solidFill>
                            <a:schemeClr val="dk1"/>
                          </a:solidFill>
                          <a:latin typeface="Times New Roman" pitchFamily="18" charset="0"/>
                          <a:ea typeface="+mn-ea"/>
                          <a:cs typeface="Times New Roman" pitchFamily="18" charset="0"/>
                        </a:rPr>
                        <a:t>3.Yapının imar kanuna aykırı olduğuna dair bilgi tapu beyanlar hanesine kayıt edilmek üzere Tapu Dairesine en geç 1 hafta içerisinde bildirilir. </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600" b="1" kern="1200" baseline="0" dirty="0" smtClean="0">
                          <a:solidFill>
                            <a:schemeClr val="dk1"/>
                          </a:solidFill>
                          <a:latin typeface="Times New Roman" pitchFamily="18" charset="0"/>
                          <a:ea typeface="+mn-ea"/>
                          <a:cs typeface="Times New Roman" pitchFamily="18" charset="0"/>
                        </a:rPr>
                        <a:t>4.Aykırılığın giderildiğine dair ilgili idaresince Tapu idaresine bildirim yapılmadan beyanlar hanesindeki kayıt kaldırılmaz.</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600" b="1" kern="1200" baseline="0" dirty="0" smtClean="0">
                          <a:solidFill>
                            <a:schemeClr val="dk1"/>
                          </a:solidFill>
                          <a:latin typeface="Times New Roman" pitchFamily="18" charset="0"/>
                          <a:ea typeface="+mn-ea"/>
                          <a:cs typeface="Times New Roman" pitchFamily="18" charset="0"/>
                        </a:rPr>
                        <a:t> 5.Uygulanan idari para cezasının 5/5 i uygulanır.</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600" b="1" kern="1200" baseline="0" dirty="0" smtClean="0">
                          <a:solidFill>
                            <a:srgbClr val="FF0000"/>
                          </a:solidFill>
                          <a:latin typeface="Times New Roman" pitchFamily="18" charset="0"/>
                          <a:ea typeface="+mn-ea"/>
                          <a:cs typeface="Times New Roman" pitchFamily="18" charset="0"/>
                        </a:rPr>
                        <a:t>Örnek: Yeni uygulamada 100m2 </a:t>
                      </a:r>
                      <a:r>
                        <a:rPr lang="tr-TR" sz="1600" b="1" kern="1200" baseline="0" dirty="0" err="1" smtClean="0">
                          <a:solidFill>
                            <a:srgbClr val="FF0000"/>
                          </a:solidFill>
                          <a:latin typeface="Times New Roman" pitchFamily="18" charset="0"/>
                          <a:ea typeface="+mn-ea"/>
                          <a:cs typeface="Times New Roman" pitchFamily="18" charset="0"/>
                        </a:rPr>
                        <a:t>lik</a:t>
                      </a:r>
                      <a:r>
                        <a:rPr lang="tr-TR" sz="1600" b="1" kern="1200" baseline="0" dirty="0" smtClean="0">
                          <a:solidFill>
                            <a:srgbClr val="FF0000"/>
                          </a:solidFill>
                          <a:latin typeface="Times New Roman" pitchFamily="18" charset="0"/>
                          <a:ea typeface="+mn-ea"/>
                          <a:cs typeface="Times New Roman" pitchFamily="18" charset="0"/>
                        </a:rPr>
                        <a:t> konut amaçlı bir yapıya 5.129,00TL idari para cezasının tamamı uygulanır.</a:t>
                      </a:r>
                      <a:endParaRPr lang="tr-TR" sz="1600" b="1" kern="1200" dirty="0" smtClean="0">
                        <a:solidFill>
                          <a:schemeClr val="dk1"/>
                        </a:solidFill>
                        <a:latin typeface="Times New Roman" pitchFamily="18" charset="0"/>
                        <a:ea typeface="+mn-ea"/>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tr-TR" sz="1600" b="1" kern="1200" dirty="0" smtClean="0">
                          <a:solidFill>
                            <a:schemeClr val="tx1"/>
                          </a:solidFill>
                          <a:latin typeface="+mn-lt"/>
                          <a:ea typeface="+mn-ea"/>
                          <a:cs typeface="+mn-cs"/>
                        </a:rPr>
                        <a:t> </a:t>
                      </a:r>
                      <a:r>
                        <a:rPr lang="tr-TR" sz="1600" b="1" kern="1200" dirty="0" smtClean="0">
                          <a:solidFill>
                            <a:schemeClr val="tx1"/>
                          </a:solidFill>
                          <a:latin typeface="Times New Roman" pitchFamily="18" charset="0"/>
                          <a:ea typeface="+mn-ea"/>
                          <a:cs typeface="Times New Roman" pitchFamily="18" charset="0"/>
                        </a:rPr>
                        <a:t>6.</a:t>
                      </a:r>
                      <a:r>
                        <a:rPr lang="tr-TR" sz="1600" b="1" kern="1200" baseline="0" dirty="0" smtClean="0">
                          <a:solidFill>
                            <a:schemeClr val="tx1"/>
                          </a:solidFill>
                          <a:latin typeface="Times New Roman" pitchFamily="18" charset="0"/>
                          <a:ea typeface="+mn-ea"/>
                          <a:cs typeface="Times New Roman" pitchFamily="18" charset="0"/>
                        </a:rPr>
                        <a:t> İdarece 2 ay içerisinde yıkım kararı uygulanır.İdare yıkım kararını uygulamadığı takdirde Çevre ve Şehircilik Müdürlüğü tarafından yapının yıktırılacağı, yıkım masrafının %100 ü hesaplanarak ilgili idareden tahsil edilir.</a:t>
                      </a:r>
                    </a:p>
                    <a:p>
                      <a:pPr marL="0" marR="0" indent="0" algn="just" defTabSz="914400" rtl="0" eaLnBrk="1" fontAlgn="auto" latinLnBrk="0" hangingPunct="1">
                        <a:lnSpc>
                          <a:spcPct val="100000"/>
                        </a:lnSpc>
                        <a:spcBef>
                          <a:spcPts val="0"/>
                        </a:spcBef>
                        <a:spcAft>
                          <a:spcPts val="0"/>
                        </a:spcAft>
                        <a:buClrTx/>
                        <a:buSzTx/>
                        <a:buFontTx/>
                        <a:buNone/>
                        <a:tabLst/>
                        <a:defRPr/>
                      </a:pPr>
                      <a:endParaRPr lang="tr-TR" sz="1700" b="1" kern="1200" dirty="0" smtClean="0">
                        <a:solidFill>
                          <a:schemeClr val="dk1"/>
                        </a:solidFill>
                        <a:latin typeface="Times New Roman" pitchFamily="18" charset="0"/>
                        <a:ea typeface="+mn-ea"/>
                        <a:cs typeface="Times New Roman" pitchFamily="18" charset="0"/>
                      </a:endParaRPr>
                    </a:p>
                  </a:txBody>
                  <a:tcPr>
                    <a:solidFill>
                      <a:srgbClr val="FFC000"/>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1"/>
          <p:cNvPicPr>
            <a:picLocks noChangeAspect="1"/>
          </p:cNvPicPr>
          <p:nvPr/>
        </p:nvPicPr>
        <p:blipFill>
          <a:blip r:embed="rId2" cstate="print"/>
          <a:srcRect/>
          <a:stretch>
            <a:fillRect/>
          </a:stretch>
        </p:blipFill>
        <p:spPr bwMode="auto">
          <a:xfrm>
            <a:off x="7950236" y="1"/>
            <a:ext cx="1193763" cy="1000108"/>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24</a:t>
            </a:fld>
            <a:endParaRPr lang="tr-TR"/>
          </a:p>
        </p:txBody>
      </p:sp>
      <p:graphicFrame>
        <p:nvGraphicFramePr>
          <p:cNvPr id="7" name="6 Tablo"/>
          <p:cNvGraphicFramePr>
            <a:graphicFrameLocks noGrp="1"/>
          </p:cNvGraphicFramePr>
          <p:nvPr>
            <p:extLst>
              <p:ext uri="{D42A27DB-BD31-4B8C-83A1-F6EECF244321}">
                <p14:modId xmlns:p14="http://schemas.microsoft.com/office/powerpoint/2010/main" xmlns="" val="2787811517"/>
              </p:ext>
            </p:extLst>
          </p:nvPr>
        </p:nvGraphicFramePr>
        <p:xfrm>
          <a:off x="500034" y="259081"/>
          <a:ext cx="7929618" cy="6461760"/>
        </p:xfrm>
        <a:graphic>
          <a:graphicData uri="http://schemas.openxmlformats.org/drawingml/2006/table">
            <a:tbl>
              <a:tblPr firstRow="1" bandRow="1">
                <a:tableStyleId>{D7AC3CCA-C797-4891-BE02-D94E43425B78}</a:tableStyleId>
              </a:tblPr>
              <a:tblGrid>
                <a:gridCol w="3964809"/>
                <a:gridCol w="3964809"/>
              </a:tblGrid>
              <a:tr h="617161">
                <a:tc>
                  <a:txBody>
                    <a:bodyPr/>
                    <a:lstStyle/>
                    <a:p>
                      <a:pPr algn="ctr"/>
                      <a:r>
                        <a:rPr lang="tr-TR" dirty="0" smtClean="0"/>
                        <a:t>Önceden</a:t>
                      </a:r>
                      <a:r>
                        <a:rPr lang="tr-TR" baseline="0" dirty="0" smtClean="0"/>
                        <a:t> Uygulanan</a:t>
                      </a:r>
                    </a:p>
                    <a:p>
                      <a:pPr algn="ctr"/>
                      <a:r>
                        <a:rPr lang="tr-TR" baseline="0" dirty="0" smtClean="0"/>
                        <a:t>(Köy Yerleşik Alanı dışı)</a:t>
                      </a:r>
                      <a:endParaRPr lang="tr-TR" dirty="0"/>
                    </a:p>
                  </a:txBody>
                  <a:tcPr/>
                </a:tc>
                <a:tc>
                  <a:txBody>
                    <a:bodyPr/>
                    <a:lstStyle/>
                    <a:p>
                      <a:pPr algn="ctr"/>
                      <a:r>
                        <a:rPr lang="tr-TR" dirty="0" smtClean="0"/>
                        <a:t>Yeni Kanuna Göre Uygulanacak</a:t>
                      </a:r>
                      <a:endParaRPr lang="tr-TR" dirty="0"/>
                    </a:p>
                  </a:txBody>
                  <a:tcPr/>
                </a:tc>
              </a:tr>
              <a:tr h="5767469">
                <a:tc>
                  <a:txBody>
                    <a:bodyPr/>
                    <a:lstStyle/>
                    <a:p>
                      <a:pPr marL="342900" marR="0" indent="-342900" algn="l" defTabSz="914400" rtl="0" eaLnBrk="1" fontAlgn="auto" latinLnBrk="0" hangingPunct="1">
                        <a:lnSpc>
                          <a:spcPct val="100000"/>
                        </a:lnSpc>
                        <a:spcBef>
                          <a:spcPts val="0"/>
                        </a:spcBef>
                        <a:spcAft>
                          <a:spcPts val="0"/>
                        </a:spcAft>
                        <a:buClrTx/>
                        <a:buSzTx/>
                        <a:buFont typeface="+mj-lt"/>
                        <a:buNone/>
                        <a:tabLst/>
                        <a:defRPr/>
                      </a:pPr>
                      <a:r>
                        <a:rPr lang="tr-TR" sz="1500" b="1" kern="1200" baseline="0" dirty="0" smtClean="0">
                          <a:solidFill>
                            <a:schemeClr val="dk1"/>
                          </a:solidFill>
                          <a:latin typeface="Times New Roman" pitchFamily="18" charset="0"/>
                          <a:ea typeface="+mn-ea"/>
                          <a:cs typeface="Times New Roman" pitchFamily="18" charset="0"/>
                        </a:rPr>
                        <a:t>Köy yerleşik alanı dışında kaçak olarak yapılan inşaatlara uygulanan idari para cezasında bir değişim olmamıştır.</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tr-TR" sz="1500" b="1" kern="1200" baseline="0" dirty="0" smtClean="0">
                        <a:solidFill>
                          <a:schemeClr val="dk1"/>
                        </a:solidFill>
                        <a:latin typeface="Times New Roman" pitchFamily="18" charset="0"/>
                        <a:ea typeface="+mn-ea"/>
                        <a:cs typeface="Times New Roman" pitchFamily="18" charset="0"/>
                      </a:endParaRPr>
                    </a:p>
                    <a:p>
                      <a:pPr marL="342900" marR="0" indent="-342900" algn="l" defTabSz="914400" rtl="0" eaLnBrk="1" fontAlgn="auto" latinLnBrk="0" hangingPunct="1">
                        <a:lnSpc>
                          <a:spcPct val="100000"/>
                        </a:lnSpc>
                        <a:spcBef>
                          <a:spcPts val="0"/>
                        </a:spcBef>
                        <a:spcAft>
                          <a:spcPts val="0"/>
                        </a:spcAft>
                        <a:buClrTx/>
                        <a:buSzTx/>
                        <a:buFont typeface="+mj-lt"/>
                        <a:buNone/>
                        <a:tabLst/>
                        <a:defRPr/>
                      </a:pPr>
                      <a:r>
                        <a:rPr lang="tr-TR" sz="1500" b="1" kern="1200" baseline="0" dirty="0" smtClean="0">
                          <a:solidFill>
                            <a:schemeClr val="dk1"/>
                          </a:solidFill>
                          <a:latin typeface="Times New Roman" pitchFamily="18" charset="0"/>
                          <a:ea typeface="+mn-ea"/>
                          <a:cs typeface="Times New Roman" pitchFamily="18" charset="0"/>
                        </a:rPr>
                        <a:t>Örnek: Köy Yerleşik Alanı dışında 100m2 </a:t>
                      </a:r>
                      <a:r>
                        <a:rPr lang="tr-TR" sz="1500" b="1" kern="1200" baseline="0" dirty="0" err="1" smtClean="0">
                          <a:solidFill>
                            <a:schemeClr val="dk1"/>
                          </a:solidFill>
                          <a:latin typeface="Times New Roman" pitchFamily="18" charset="0"/>
                          <a:ea typeface="+mn-ea"/>
                          <a:cs typeface="Times New Roman" pitchFamily="18" charset="0"/>
                        </a:rPr>
                        <a:t>lik</a:t>
                      </a:r>
                      <a:r>
                        <a:rPr lang="tr-TR" sz="1500" b="1" kern="1200" baseline="0" dirty="0" smtClean="0">
                          <a:solidFill>
                            <a:schemeClr val="dk1"/>
                          </a:solidFill>
                          <a:latin typeface="Times New Roman" pitchFamily="18" charset="0"/>
                          <a:ea typeface="+mn-ea"/>
                          <a:cs typeface="Times New Roman" pitchFamily="18" charset="0"/>
                        </a:rPr>
                        <a:t> konut amaçlı bir yapıya </a:t>
                      </a:r>
                      <a:r>
                        <a:rPr lang="tr-TR" sz="1500" b="1" kern="1200" baseline="0" dirty="0" smtClean="0">
                          <a:solidFill>
                            <a:srgbClr val="FF0000"/>
                          </a:solidFill>
                          <a:latin typeface="Times New Roman" pitchFamily="18" charset="0"/>
                          <a:ea typeface="+mn-ea"/>
                          <a:cs typeface="Times New Roman" pitchFamily="18" charset="0"/>
                        </a:rPr>
                        <a:t>14.361,20tl</a:t>
                      </a:r>
                      <a:r>
                        <a:rPr lang="tr-TR" sz="1500" b="1" kern="1200" baseline="0" dirty="0" smtClean="0">
                          <a:solidFill>
                            <a:schemeClr val="dk1"/>
                          </a:solidFill>
                          <a:latin typeface="Times New Roman" pitchFamily="18" charset="0"/>
                          <a:ea typeface="+mn-ea"/>
                          <a:cs typeface="Times New Roman" pitchFamily="18" charset="0"/>
                        </a:rPr>
                        <a:t> idari para cezasının tamamı uygulanmaktadır.</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tr-TR" sz="1500" b="1" kern="1200" baseline="0" dirty="0" smtClean="0">
                        <a:solidFill>
                          <a:schemeClr val="dk1"/>
                        </a:solidFill>
                        <a:latin typeface="Times New Roman" pitchFamily="18" charset="0"/>
                        <a:ea typeface="+mn-ea"/>
                        <a:cs typeface="Times New Roman" pitchFamily="18" charset="0"/>
                      </a:endParaRPr>
                    </a:p>
                    <a:p>
                      <a:pPr marL="342900" marR="0" indent="-342900" algn="l" defTabSz="914400" rtl="0" eaLnBrk="1" fontAlgn="auto" latinLnBrk="0" hangingPunct="1">
                        <a:lnSpc>
                          <a:spcPct val="100000"/>
                        </a:lnSpc>
                        <a:spcBef>
                          <a:spcPts val="0"/>
                        </a:spcBef>
                        <a:spcAft>
                          <a:spcPts val="0"/>
                        </a:spcAft>
                        <a:buClrTx/>
                        <a:buSzTx/>
                        <a:buFont typeface="+mj-lt"/>
                        <a:buNone/>
                        <a:tabLst/>
                        <a:defRPr/>
                      </a:pPr>
                      <a:r>
                        <a:rPr lang="tr-TR" sz="1400" b="1" kern="1200" baseline="0" dirty="0" smtClean="0">
                          <a:solidFill>
                            <a:schemeClr val="dk1"/>
                          </a:solidFill>
                          <a:latin typeface="Times New Roman" pitchFamily="18" charset="0"/>
                          <a:ea typeface="+mn-ea"/>
                          <a:cs typeface="Times New Roman" pitchFamily="18" charset="0"/>
                        </a:rPr>
                        <a:t> Köy yerleşik alanı dışında yapılan kaçak yapılara yıkım kararı uygulanmazken </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tr-TR" sz="1500" b="1" kern="1200" dirty="0" smtClean="0">
                        <a:solidFill>
                          <a:schemeClr val="dk1"/>
                        </a:solidFill>
                        <a:latin typeface="Times New Roman" pitchFamily="18" charset="0"/>
                        <a:ea typeface="+mn-ea"/>
                        <a:cs typeface="Times New Roman" pitchFamily="18" charset="0"/>
                      </a:endParaRPr>
                    </a:p>
                  </a:txBody>
                  <a:tcPr>
                    <a:blipFill>
                      <a:blip r:embed="rId3"/>
                      <a:tile tx="0" ty="0" sx="100000" sy="100000" flip="none" algn="tl"/>
                    </a:blipFill>
                  </a:tcPr>
                </a:tc>
                <a:tc>
                  <a:txBody>
                    <a:bodyPr/>
                    <a:lstStyle/>
                    <a:p>
                      <a:pPr marL="342900" marR="0" indent="-342900" algn="just" defTabSz="914400" rtl="0" eaLnBrk="1" fontAlgn="auto" latinLnBrk="0" hangingPunct="1">
                        <a:lnSpc>
                          <a:spcPct val="100000"/>
                        </a:lnSpc>
                        <a:spcBef>
                          <a:spcPts val="0"/>
                        </a:spcBef>
                        <a:spcAft>
                          <a:spcPts val="0"/>
                        </a:spcAft>
                        <a:buClrTx/>
                        <a:buSzTx/>
                        <a:buFont typeface="+mj-lt"/>
                        <a:buNone/>
                        <a:tabLst/>
                        <a:defRPr/>
                      </a:pPr>
                      <a:r>
                        <a:rPr lang="tr-TR" sz="1500" b="1" kern="1200" dirty="0" smtClean="0">
                          <a:solidFill>
                            <a:schemeClr val="dk1"/>
                          </a:solidFill>
                          <a:latin typeface="Times New Roman" pitchFamily="18" charset="0"/>
                          <a:ea typeface="+mn-ea"/>
                          <a:cs typeface="Times New Roman" pitchFamily="18" charset="0"/>
                        </a:rPr>
                        <a:t>Yeni uygulamada;</a:t>
                      </a:r>
                    </a:p>
                    <a:p>
                      <a:pPr marL="342900" marR="0" indent="-342900" algn="just" defTabSz="914400" rtl="0" eaLnBrk="1" fontAlgn="auto" latinLnBrk="0" hangingPunct="1">
                        <a:lnSpc>
                          <a:spcPct val="100000"/>
                        </a:lnSpc>
                        <a:spcBef>
                          <a:spcPts val="0"/>
                        </a:spcBef>
                        <a:spcAft>
                          <a:spcPts val="0"/>
                        </a:spcAft>
                        <a:buClrTx/>
                        <a:buSzTx/>
                        <a:buFontTx/>
                        <a:buNone/>
                        <a:tabLst/>
                        <a:defRPr/>
                      </a:pPr>
                      <a:r>
                        <a:rPr lang="tr-TR" sz="1500" b="1" kern="1200" baseline="0" dirty="0" smtClean="0">
                          <a:solidFill>
                            <a:schemeClr val="dk1"/>
                          </a:solidFill>
                          <a:latin typeface="Times New Roman" pitchFamily="18" charset="0"/>
                          <a:ea typeface="+mn-ea"/>
                          <a:cs typeface="Times New Roman" pitchFamily="18" charset="0"/>
                        </a:rPr>
                        <a:t>1.İl Encümeninde yıkım kararı alınır.</a:t>
                      </a:r>
                    </a:p>
                    <a:p>
                      <a:pPr marL="342900" marR="0" indent="-342900" algn="just" defTabSz="914400" rtl="0" eaLnBrk="1" fontAlgn="auto" latinLnBrk="0" hangingPunct="1">
                        <a:lnSpc>
                          <a:spcPct val="100000"/>
                        </a:lnSpc>
                        <a:spcBef>
                          <a:spcPts val="0"/>
                        </a:spcBef>
                        <a:spcAft>
                          <a:spcPts val="0"/>
                        </a:spcAft>
                        <a:buClrTx/>
                        <a:buSzTx/>
                        <a:buFont typeface="+mj-lt"/>
                        <a:buNone/>
                        <a:tabLst/>
                        <a:defRPr/>
                      </a:pPr>
                      <a:r>
                        <a:rPr lang="tr-TR" sz="1500" b="1" kern="1200" baseline="0" dirty="0" smtClean="0">
                          <a:solidFill>
                            <a:schemeClr val="dk1"/>
                          </a:solidFill>
                          <a:latin typeface="Times New Roman" pitchFamily="18" charset="0"/>
                          <a:ea typeface="+mn-ea"/>
                          <a:cs typeface="Times New Roman" pitchFamily="18" charset="0"/>
                        </a:rPr>
                        <a:t>2.Yıkım kararı Çevre ve Şehircilik Müdürlüğüne bildirilir.</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500" b="1" kern="1200" baseline="0" dirty="0" smtClean="0">
                          <a:solidFill>
                            <a:schemeClr val="dk1"/>
                          </a:solidFill>
                          <a:latin typeface="Times New Roman" pitchFamily="18" charset="0"/>
                          <a:ea typeface="+mn-ea"/>
                          <a:cs typeface="Times New Roman" pitchFamily="18" charset="0"/>
                        </a:rPr>
                        <a:t>3.Yapının imar kanuna aykırı olduğuna dair bilgi tapu beyanlar hanesine kayıt edilmek üzere Tapu Dairesine en geç 1 hafta içerisinde bildirilir. </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500" b="1" kern="1200" baseline="0" dirty="0" smtClean="0">
                          <a:solidFill>
                            <a:schemeClr val="dk1"/>
                          </a:solidFill>
                          <a:latin typeface="Times New Roman" pitchFamily="18" charset="0"/>
                          <a:ea typeface="+mn-ea"/>
                          <a:cs typeface="Times New Roman" pitchFamily="18" charset="0"/>
                        </a:rPr>
                        <a:t>4.Aykırılığın giderildiğine dair ilgili idaresince Tapu idaresine bildirim yapılmadan beyanlar hanesindeki kayıt kaldırılmaz.</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500" b="1" kern="1200" baseline="0" dirty="0" smtClean="0">
                          <a:solidFill>
                            <a:schemeClr val="dk1"/>
                          </a:solidFill>
                          <a:latin typeface="Times New Roman" pitchFamily="18" charset="0"/>
                          <a:ea typeface="+mn-ea"/>
                          <a:cs typeface="Times New Roman" pitchFamily="18" charset="0"/>
                        </a:rPr>
                        <a:t> 5.Uygulanan idari para cezasının 5/5 i uygulanır.</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500" b="1" kern="1200" baseline="0" dirty="0" smtClean="0">
                          <a:solidFill>
                            <a:srgbClr val="FF0000"/>
                          </a:solidFill>
                          <a:latin typeface="Times New Roman" pitchFamily="18" charset="0"/>
                          <a:ea typeface="+mn-ea"/>
                          <a:cs typeface="Times New Roman" pitchFamily="18" charset="0"/>
                        </a:rPr>
                        <a:t>Örnek: Köy Yerleşik Alanı dışında 100m2 </a:t>
                      </a:r>
                      <a:r>
                        <a:rPr lang="tr-TR" sz="1500" b="1" kern="1200" baseline="0" dirty="0" err="1" smtClean="0">
                          <a:solidFill>
                            <a:srgbClr val="FF0000"/>
                          </a:solidFill>
                          <a:latin typeface="Times New Roman" pitchFamily="18" charset="0"/>
                          <a:ea typeface="+mn-ea"/>
                          <a:cs typeface="Times New Roman" pitchFamily="18" charset="0"/>
                        </a:rPr>
                        <a:t>lik</a:t>
                      </a:r>
                      <a:r>
                        <a:rPr lang="tr-TR" sz="1500" b="1" kern="1200" baseline="0" dirty="0" smtClean="0">
                          <a:solidFill>
                            <a:srgbClr val="FF0000"/>
                          </a:solidFill>
                          <a:latin typeface="Times New Roman" pitchFamily="18" charset="0"/>
                          <a:ea typeface="+mn-ea"/>
                          <a:cs typeface="Times New Roman" pitchFamily="18" charset="0"/>
                        </a:rPr>
                        <a:t> konut amaçlı bir yapıya uygulanan para cezasındaki hesaplamada değişiklik olmamıştır. (İdari para cezasının tamamı uygulanır.)</a:t>
                      </a:r>
                      <a:endParaRPr lang="tr-TR" sz="1500" b="1" kern="1200" dirty="0" smtClean="0">
                        <a:solidFill>
                          <a:srgbClr val="FF0000"/>
                        </a:solidFill>
                        <a:latin typeface="Times New Roman" pitchFamily="18" charset="0"/>
                        <a:ea typeface="+mn-ea"/>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tr-TR" sz="1500" b="1" kern="1200" dirty="0" smtClean="0">
                          <a:solidFill>
                            <a:schemeClr val="tx1"/>
                          </a:solidFill>
                          <a:latin typeface="+mn-lt"/>
                          <a:ea typeface="+mn-ea"/>
                          <a:cs typeface="+mn-cs"/>
                        </a:rPr>
                        <a:t> </a:t>
                      </a:r>
                      <a:r>
                        <a:rPr lang="tr-TR" sz="1500" b="1" kern="1200" dirty="0" smtClean="0">
                          <a:solidFill>
                            <a:schemeClr val="tx1"/>
                          </a:solidFill>
                          <a:latin typeface="Times New Roman" pitchFamily="18" charset="0"/>
                          <a:ea typeface="+mn-ea"/>
                          <a:cs typeface="Times New Roman" pitchFamily="18" charset="0"/>
                        </a:rPr>
                        <a:t>6.</a:t>
                      </a:r>
                      <a:r>
                        <a:rPr lang="tr-TR" sz="1500" b="1" kern="1200" baseline="0" dirty="0" smtClean="0">
                          <a:solidFill>
                            <a:schemeClr val="tx1"/>
                          </a:solidFill>
                          <a:latin typeface="Times New Roman" pitchFamily="18" charset="0"/>
                          <a:ea typeface="+mn-ea"/>
                          <a:cs typeface="Times New Roman" pitchFamily="18" charset="0"/>
                        </a:rPr>
                        <a:t> İdarece 2 ay içerisinde yıkım kararı uygulanır.İdare yıkım kararını uygulamadığı takdirde Çevre ve Şehircilik Müdürlüğü tarafından yapının yıktırılacağı, yıkım masrafının %100 ü hesaplanarak ilgili idareden tahsil edilir.</a:t>
                      </a:r>
                    </a:p>
                    <a:p>
                      <a:pPr marL="0" marR="0" indent="0" algn="just" defTabSz="914400" rtl="0" eaLnBrk="1" fontAlgn="auto" latinLnBrk="0" hangingPunct="1">
                        <a:lnSpc>
                          <a:spcPct val="100000"/>
                        </a:lnSpc>
                        <a:spcBef>
                          <a:spcPts val="0"/>
                        </a:spcBef>
                        <a:spcAft>
                          <a:spcPts val="0"/>
                        </a:spcAft>
                        <a:buClrTx/>
                        <a:buSzTx/>
                        <a:buFontTx/>
                        <a:buNone/>
                        <a:tabLst/>
                        <a:defRPr/>
                      </a:pPr>
                      <a:endParaRPr lang="tr-TR" sz="1600" b="1" kern="1200" dirty="0" smtClean="0">
                        <a:solidFill>
                          <a:schemeClr val="dk1"/>
                        </a:solidFill>
                        <a:latin typeface="Times New Roman" pitchFamily="18" charset="0"/>
                        <a:ea typeface="+mn-ea"/>
                        <a:cs typeface="Times New Roman" pitchFamily="18" charset="0"/>
                      </a:endParaRPr>
                    </a:p>
                  </a:txBody>
                  <a:tcPr>
                    <a:solidFill>
                      <a:srgbClr val="FFC000"/>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ext\Documents\OMessenger\Received files\DSCN1461.JPG"/>
          <p:cNvPicPr>
            <a:picLocks noChangeAspect="1" noChangeArrowheads="1"/>
          </p:cNvPicPr>
          <p:nvPr/>
        </p:nvPicPr>
        <p:blipFill>
          <a:blip r:embed="rId2" cstate="print"/>
          <a:srcRect/>
          <a:stretch>
            <a:fillRect/>
          </a:stretch>
        </p:blipFill>
        <p:spPr bwMode="auto">
          <a:xfrm>
            <a:off x="642911" y="910696"/>
            <a:ext cx="7572428" cy="5679963"/>
          </a:xfrm>
          <a:prstGeom prst="rect">
            <a:avLst/>
          </a:prstGeom>
          <a:noFill/>
        </p:spPr>
      </p:pic>
      <p:pic>
        <p:nvPicPr>
          <p:cNvPr id="3" name="Resim 1"/>
          <p:cNvPicPr>
            <a:picLocks noChangeAspect="1"/>
          </p:cNvPicPr>
          <p:nvPr/>
        </p:nvPicPr>
        <p:blipFill>
          <a:blip r:embed="rId3"/>
          <a:srcRect/>
          <a:stretch>
            <a:fillRect/>
          </a:stretch>
        </p:blipFill>
        <p:spPr bwMode="auto">
          <a:xfrm>
            <a:off x="7715250" y="0"/>
            <a:ext cx="1428750" cy="1196975"/>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fld id="{B1DEFA8C-F947-479F-BE07-76B6B3F80BF1}" type="slidenum">
              <a:rPr lang="tr-TR" smtClean="0"/>
              <a:pPr/>
              <a:t>25</a:t>
            </a:fld>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428596" y="785795"/>
          <a:ext cx="8286808" cy="5500727"/>
        </p:xfrm>
        <a:graphic>
          <a:graphicData uri="http://schemas.openxmlformats.org/drawingml/2006/table">
            <a:tbl>
              <a:tblPr/>
              <a:tblGrid>
                <a:gridCol w="132921"/>
                <a:gridCol w="2529657"/>
                <a:gridCol w="1262752"/>
                <a:gridCol w="1034294"/>
                <a:gridCol w="560761"/>
                <a:gridCol w="859835"/>
                <a:gridCol w="635529"/>
                <a:gridCol w="984447"/>
                <a:gridCol w="286612"/>
              </a:tblGrid>
              <a:tr h="824037">
                <a:tc>
                  <a:txBody>
                    <a:bodyPr/>
                    <a:lstStyle/>
                    <a:p>
                      <a:pPr algn="l" fontAlgn="ctr"/>
                      <a:endParaRPr lang="tr-TR" sz="1300" b="0" i="0" u="none" strike="noStrike" dirty="0">
                        <a:latin typeface="Trebuchet MS"/>
                      </a:endParaRPr>
                    </a:p>
                  </a:txBody>
                  <a:tcPr marL="12299" marR="12299" marT="12299" marB="0" anchor="ctr">
                    <a:lnL>
                      <a:noFill/>
                    </a:lnL>
                    <a:lnR>
                      <a:noFill/>
                    </a:lnR>
                    <a:lnT>
                      <a:noFill/>
                    </a:lnT>
                    <a:lnB>
                      <a:noFill/>
                    </a:lnB>
                  </a:tcPr>
                </a:tc>
                <a:tc gridSpan="8">
                  <a:txBody>
                    <a:bodyPr/>
                    <a:lstStyle/>
                    <a:p>
                      <a:pPr algn="just" fontAlgn="ctr"/>
                      <a:r>
                        <a:rPr lang="tr-TR" sz="1300" b="0" i="0" u="none" strike="noStrike" dirty="0">
                          <a:latin typeface="Trebuchet MS"/>
                        </a:rPr>
                        <a:t>   </a:t>
                      </a:r>
                      <a:endParaRPr lang="tr-TR" sz="1300" b="0" i="0" u="none" strike="noStrike" dirty="0" smtClean="0">
                        <a:latin typeface="Trebuchet MS"/>
                      </a:endParaRPr>
                    </a:p>
                    <a:p>
                      <a:pPr algn="just" fontAlgn="ctr"/>
                      <a:endParaRPr lang="tr-TR" sz="1300" b="0" i="0" u="none" strike="noStrike" dirty="0" smtClean="0">
                        <a:latin typeface="Trebuchet MS"/>
                      </a:endParaRPr>
                    </a:p>
                    <a:p>
                      <a:pPr algn="just" fontAlgn="ctr"/>
                      <a:r>
                        <a:rPr lang="tr-TR" sz="1300" b="0" i="0" u="none" strike="noStrike" dirty="0" smtClean="0">
                          <a:latin typeface="Trebuchet MS"/>
                        </a:rPr>
                        <a:t>İlimiz</a:t>
                      </a:r>
                      <a:r>
                        <a:rPr lang="tr-TR" sz="1300" b="0" i="0" u="none" strike="noStrike" dirty="0">
                          <a:latin typeface="Trebuchet MS"/>
                        </a:rPr>
                        <a:t>, MERKEZ İlçesi, ÇARDAK Köyü, hudutları dahilinde,  bulunan   </a:t>
                      </a:r>
                      <a:r>
                        <a:rPr lang="tr-TR" sz="1300" b="0" i="0" u="none" strike="noStrike" dirty="0" smtClean="0">
                          <a:latin typeface="Trebuchet MS"/>
                        </a:rPr>
                        <a:t>…………..ait </a:t>
                      </a:r>
                      <a:r>
                        <a:rPr lang="tr-TR" sz="1300" b="0" i="0" u="none" strike="noStrike" dirty="0">
                          <a:latin typeface="Trebuchet MS"/>
                        </a:rPr>
                        <a:t>İzinsiz yapıya dair İdari Para Cezası Hesap Cetveli. </a:t>
                      </a:r>
                    </a:p>
                  </a:txBody>
                  <a:tcPr marL="12299" marR="12299" marT="12299"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17078">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dirty="0">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r>
              <a:tr h="590355">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gridSpan="8">
                  <a:txBody>
                    <a:bodyPr/>
                    <a:lstStyle/>
                    <a:p>
                      <a:pPr algn="just" fontAlgn="ctr"/>
                      <a:r>
                        <a:rPr lang="tr-TR" sz="1400" b="1" i="1" u="none" strike="noStrike">
                          <a:latin typeface="Trebuchet MS"/>
                        </a:rPr>
                        <a:t>      3194 Sayılı İmar Kanunun 42. Maddesinin (a) ve (b) bentlerinde  belirtilen şekilde tespit edilen para cezalarının miktarı</a:t>
                      </a:r>
                    </a:p>
                  </a:txBody>
                  <a:tcPr marL="12299" marR="12299" marT="12299"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45982">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a:txBody>
                    <a:bodyPr/>
                    <a:lstStyle/>
                    <a:p>
                      <a:pPr algn="l" fontAlgn="ctr"/>
                      <a:r>
                        <a:rPr lang="tr-TR" sz="1300" b="0" i="0" u="none" strike="noStrike">
                          <a:latin typeface="Trebuchet MS"/>
                        </a:rPr>
                        <a:t> </a:t>
                      </a:r>
                    </a:p>
                  </a:txBody>
                  <a:tcPr marL="12299" marR="12299" marT="122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2299" marR="12299" marT="122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2299" marR="12299" marT="122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2299" marR="12299" marT="122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2299" marR="12299" marT="122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2299" marR="12299" marT="122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2299" marR="12299" marT="122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2299" marR="12299" marT="12299" marB="0" anchor="ctr">
                    <a:lnL>
                      <a:noFill/>
                    </a:lnL>
                    <a:lnR>
                      <a:noFill/>
                    </a:lnR>
                    <a:lnT>
                      <a:noFill/>
                    </a:lnT>
                    <a:lnB w="6350" cap="flat" cmpd="sng" algn="ctr">
                      <a:solidFill>
                        <a:srgbClr val="000000"/>
                      </a:solidFill>
                      <a:prstDash val="solid"/>
                      <a:round/>
                      <a:headEnd type="none" w="med" len="med"/>
                      <a:tailEnd type="none" w="med" len="med"/>
                    </a:lnB>
                  </a:tcPr>
                </a:tc>
              </a:tr>
              <a:tr h="421858">
                <a:tc>
                  <a:txBody>
                    <a:bodyPr/>
                    <a:lstStyle/>
                    <a:p>
                      <a:pPr algn="l" fontAlgn="ctr"/>
                      <a:endParaRPr lang="tr-TR" sz="1300" b="0" i="0" u="none" strike="noStrike">
                        <a:latin typeface="Trebuchet MS"/>
                      </a:endParaRPr>
                    </a:p>
                  </a:txBody>
                  <a:tcPr marL="12299" marR="12299" marT="1229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tr-TR" sz="1300" b="1" i="0" u="none" strike="noStrike">
                          <a:latin typeface="Trebuchet MS"/>
                        </a:rPr>
                        <a:t>Söz konusu yapının sınıfı :</a:t>
                      </a:r>
                    </a:p>
                  </a:txBody>
                  <a:tcPr marL="12299" marR="12299" marT="1229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tr-TR" sz="1300" b="0" i="0" u="none" strike="noStrike">
                          <a:latin typeface="Trebuchet MS"/>
                        </a:rPr>
                        <a:t>III.  Sınıf A Grubu</a:t>
                      </a:r>
                    </a:p>
                  </a:txBody>
                  <a:tcPr marL="12299" marR="12299" marT="122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tr-TR" sz="1300" b="0" i="0" u="none" strike="noStrike">
                          <a:latin typeface="Trebuchet MS"/>
                        </a:rPr>
                        <a:t> </a:t>
                      </a:r>
                    </a:p>
                  </a:txBody>
                  <a:tcPr marL="12299" marR="12299" marT="1229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962985">
                <a:tc>
                  <a:txBody>
                    <a:bodyPr/>
                    <a:lstStyle/>
                    <a:p>
                      <a:pPr algn="l" fontAlgn="ctr"/>
                      <a:endParaRPr lang="tr-TR" sz="1300" b="0" i="0" u="none" strike="noStrike">
                        <a:latin typeface="Trebuchet MS"/>
                      </a:endParaRPr>
                    </a:p>
                  </a:txBody>
                  <a:tcPr marL="12299" marR="12299" marT="1229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tr-TR" sz="1300" b="1" i="0" u="none" strike="noStrike">
                          <a:latin typeface="Trebuchet MS"/>
                        </a:rPr>
                        <a:t>İmar Kanunu 42. Maddesi gereği  mevzuata aykırı her bir m² için belirlenen idari para cezası tutarı:</a:t>
                      </a:r>
                    </a:p>
                  </a:txBody>
                  <a:tcPr marL="12299" marR="12299" marT="1229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tr-TR" sz="1300" b="0" i="0" u="none" strike="noStrike">
                          <a:latin typeface="Trebuchet MS"/>
                        </a:rPr>
                        <a:t>26,95</a:t>
                      </a:r>
                    </a:p>
                  </a:txBody>
                  <a:tcPr marL="12299" marR="12299" marT="12299" marB="0" anchor="ctr">
                    <a:lnL>
                      <a:noFill/>
                    </a:lnL>
                    <a:lnR>
                      <a:noFill/>
                    </a:lnR>
                    <a:lnT>
                      <a:noFill/>
                    </a:lnT>
                    <a:lnB>
                      <a:noFill/>
                    </a:lnB>
                  </a:tcPr>
                </a:tc>
                <a:tc>
                  <a:txBody>
                    <a:bodyPr/>
                    <a:lstStyle/>
                    <a:p>
                      <a:pPr algn="l" fontAlgn="ctr"/>
                      <a:r>
                        <a:rPr lang="tr-TR" sz="1300" b="0" i="0" u="none" strike="noStrike" dirty="0">
                          <a:latin typeface="Trebuchet MS"/>
                        </a:rPr>
                        <a:t>TL/m²</a:t>
                      </a:r>
                    </a:p>
                  </a:txBody>
                  <a:tcPr marL="12299" marR="12299" marT="12299" marB="0" anchor="ctr">
                    <a:lnL>
                      <a:noFill/>
                    </a:lnL>
                    <a:lnR>
                      <a:noFill/>
                    </a:lnR>
                    <a:lnT>
                      <a:noFill/>
                    </a:lnT>
                    <a:lnB>
                      <a:noFill/>
                    </a:lnB>
                  </a:tcPr>
                </a:tc>
                <a:tc gridSpan="5">
                  <a:txBody>
                    <a:bodyPr/>
                    <a:lstStyle/>
                    <a:p>
                      <a:pPr algn="just" fontAlgn="ctr"/>
                      <a:r>
                        <a:rPr lang="tr-TR" sz="1200" b="0" i="0" u="none" strike="noStrike" dirty="0">
                          <a:latin typeface="Times New Roman"/>
                        </a:rPr>
                        <a:t> (4/1/1961 tarihli ve 213 sayılı Vergi Usul Kanununun mükerrer 298 inci maddesi hükümleri uyarınca tespit ve ilan edilen yeniden değerleme oranında bir Türk Lirasının küsuru da dikkate alınmak suretiyle artırılarak uygulanmıştır.)</a:t>
                      </a:r>
                    </a:p>
                  </a:txBody>
                  <a:tcPr marL="12299" marR="12299" marT="12299"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79664">
                <a:tc>
                  <a:txBody>
                    <a:bodyPr/>
                    <a:lstStyle/>
                    <a:p>
                      <a:pPr algn="l" fontAlgn="ctr"/>
                      <a:endParaRPr lang="tr-TR" sz="1300" b="0" i="0" u="none" strike="noStrike">
                        <a:latin typeface="Trebuchet MS"/>
                      </a:endParaRPr>
                    </a:p>
                  </a:txBody>
                  <a:tcPr marL="12299" marR="12299" marT="1229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tr-TR" sz="1300" b="1" i="0" u="none" strike="noStrike">
                          <a:latin typeface="Trebuchet MS"/>
                        </a:rPr>
                        <a:t>Yapının İmar Mevzuatına aykırı toplam M² si:</a:t>
                      </a:r>
                    </a:p>
                  </a:txBody>
                  <a:tcPr marL="12299" marR="12299" marT="1229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tr-TR" sz="1300" b="0" i="0" u="none" strike="noStrike">
                          <a:latin typeface="Trebuchet MS"/>
                        </a:rPr>
                        <a:t>791,10</a:t>
                      </a:r>
                    </a:p>
                  </a:txBody>
                  <a:tcPr marL="12299" marR="12299" marT="12299" marB="0" anchor="ctr">
                    <a:lnL>
                      <a:noFill/>
                    </a:lnL>
                    <a:lnR>
                      <a:noFill/>
                    </a:lnR>
                    <a:lnT>
                      <a:noFill/>
                    </a:lnT>
                    <a:lnB>
                      <a:noFill/>
                    </a:lnB>
                  </a:tcPr>
                </a:tc>
                <a:tc>
                  <a:txBody>
                    <a:bodyPr/>
                    <a:lstStyle/>
                    <a:p>
                      <a:pPr algn="l" fontAlgn="ctr"/>
                      <a:r>
                        <a:rPr lang="tr-TR" sz="1300" b="0" i="0" u="none" strike="noStrike">
                          <a:latin typeface="Trebuchet MS"/>
                        </a:rPr>
                        <a:t>m²</a:t>
                      </a:r>
                    </a:p>
                  </a:txBody>
                  <a:tcPr marL="12299" marR="12299" marT="12299" marB="0" anchor="ctr">
                    <a:lnL>
                      <a:noFill/>
                    </a:lnL>
                    <a:lnR>
                      <a:noFill/>
                    </a:lnR>
                    <a:lnT>
                      <a:noFill/>
                    </a:lnT>
                    <a:lnB>
                      <a:noFill/>
                    </a:lnB>
                  </a:tcPr>
                </a:tc>
                <a:tc>
                  <a:txBody>
                    <a:bodyPr/>
                    <a:lstStyle/>
                    <a:p>
                      <a:pPr algn="l" fontAlgn="ctr"/>
                      <a:endParaRPr lang="tr-TR" sz="1300" b="0" i="0" u="none" strike="noStrike" dirty="0">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dirty="0">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dirty="0">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a:txBody>
                    <a:bodyPr/>
                    <a:lstStyle/>
                    <a:p>
                      <a:pPr algn="l" fontAlgn="ctr"/>
                      <a:r>
                        <a:rPr lang="tr-TR" sz="1300" b="0" i="0" u="none" strike="noStrike">
                          <a:latin typeface="Trebuchet MS"/>
                        </a:rPr>
                        <a:t> </a:t>
                      </a:r>
                    </a:p>
                  </a:txBody>
                  <a:tcPr marL="12299" marR="12299" marT="12299" marB="0" anchor="ctr">
                    <a:lnL>
                      <a:noFill/>
                    </a:lnL>
                    <a:lnR w="6350" cap="flat" cmpd="sng" algn="ctr">
                      <a:solidFill>
                        <a:srgbClr val="000000"/>
                      </a:solidFill>
                      <a:prstDash val="solid"/>
                      <a:round/>
                      <a:headEnd type="none" w="med" len="med"/>
                      <a:tailEnd type="none" w="med" len="med"/>
                    </a:lnR>
                    <a:lnT>
                      <a:noFill/>
                    </a:lnT>
                    <a:lnB>
                      <a:noFill/>
                    </a:lnB>
                  </a:tcPr>
                </a:tc>
              </a:tr>
              <a:tr h="245982">
                <a:tc>
                  <a:txBody>
                    <a:bodyPr/>
                    <a:lstStyle/>
                    <a:p>
                      <a:pPr algn="l" fontAlgn="ctr"/>
                      <a:endParaRPr lang="tr-TR" sz="1300" b="0" i="0" u="none" strike="noStrike">
                        <a:latin typeface="Trebuchet MS"/>
                      </a:endParaRPr>
                    </a:p>
                  </a:txBody>
                  <a:tcPr marL="12299" marR="12299" marT="1229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tr-TR" sz="1300" b="1" i="0" u="none" strike="noStrike">
                          <a:latin typeface="Trebuchet MS"/>
                        </a:rPr>
                        <a:t> </a:t>
                      </a:r>
                    </a:p>
                  </a:txBody>
                  <a:tcPr marL="12299" marR="12299" marT="1229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a:txBody>
                    <a:bodyPr/>
                    <a:lstStyle/>
                    <a:p>
                      <a:pPr algn="l" fontAlgn="ctr"/>
                      <a:r>
                        <a:rPr lang="tr-TR" sz="1300" b="0" i="0" u="none" strike="noStrike">
                          <a:latin typeface="Trebuchet MS"/>
                        </a:rPr>
                        <a:t> </a:t>
                      </a:r>
                    </a:p>
                  </a:txBody>
                  <a:tcPr marL="12299" marR="12299" marT="12299" marB="0" anchor="ctr">
                    <a:lnL>
                      <a:noFill/>
                    </a:lnL>
                    <a:lnR w="6350" cap="flat" cmpd="sng" algn="ctr">
                      <a:solidFill>
                        <a:srgbClr val="000000"/>
                      </a:solidFill>
                      <a:prstDash val="solid"/>
                      <a:round/>
                      <a:headEnd type="none" w="med" len="med"/>
                      <a:tailEnd type="none" w="med" len="med"/>
                    </a:lnR>
                    <a:lnT>
                      <a:noFill/>
                    </a:lnT>
                    <a:lnB>
                      <a:noFill/>
                    </a:lnB>
                  </a:tcPr>
                </a:tc>
              </a:tr>
              <a:tr h="319776">
                <a:tc>
                  <a:txBody>
                    <a:bodyPr/>
                    <a:lstStyle/>
                    <a:p>
                      <a:pPr algn="l" fontAlgn="ctr"/>
                      <a:endParaRPr lang="tr-TR" sz="1300" b="0" i="0" u="none" strike="noStrike">
                        <a:latin typeface="Trebuchet MS"/>
                      </a:endParaRPr>
                    </a:p>
                  </a:txBody>
                  <a:tcPr marL="12299" marR="12299" marT="1229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tr-TR" sz="1400" b="1" i="1" u="none" strike="noStrike">
                          <a:latin typeface="Trebuchet MS"/>
                        </a:rPr>
                        <a:t>İdari Para Cezası tutarı :</a:t>
                      </a:r>
                    </a:p>
                  </a:txBody>
                  <a:tcPr marL="12299" marR="12299" marT="1229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tr-TR" sz="1400" b="1" i="1" u="none" strike="noStrike" dirty="0" smtClean="0">
                          <a:latin typeface="Trebuchet MS"/>
                        </a:rPr>
                        <a:t>21.320,15</a:t>
                      </a:r>
                      <a:endParaRPr lang="tr-TR" sz="1400" b="1" i="1" u="none" strike="noStrike" dirty="0">
                        <a:latin typeface="Trebuchet MS"/>
                      </a:endParaRPr>
                    </a:p>
                  </a:txBody>
                  <a:tcPr marL="12299" marR="12299" marT="122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400" b="1" i="1" u="none" strike="noStrike">
                          <a:latin typeface="Trebuchet MS"/>
                        </a:rPr>
                        <a:t>TL</a:t>
                      </a:r>
                    </a:p>
                  </a:txBody>
                  <a:tcPr marL="12299" marR="12299" marT="122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2299" marR="12299" marT="122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2299" marR="12299" marT="122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2299" marR="12299" marT="122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2299" marR="12299" marT="1229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2299" marR="12299" marT="1229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82880">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dirty="0">
                        <a:latin typeface="Trebuchet MS"/>
                      </a:endParaRPr>
                    </a:p>
                  </a:txBody>
                  <a:tcPr marL="12299" marR="12299" marT="122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2299" marR="12299" marT="12299" marB="0" anchor="ctr">
                    <a:lnL>
                      <a:noFill/>
                    </a:lnL>
                    <a:lnR>
                      <a:noFill/>
                    </a:lnR>
                    <a:lnT w="6350" cap="flat" cmpd="sng" algn="ctr">
                      <a:solidFill>
                        <a:srgbClr val="000000"/>
                      </a:solidFill>
                      <a:prstDash val="solid"/>
                      <a:round/>
                      <a:headEnd type="none" w="med" len="med"/>
                      <a:tailEnd type="none" w="med" len="med"/>
                    </a:lnT>
                    <a:lnB>
                      <a:noFill/>
                    </a:lnB>
                  </a:tcPr>
                </a:tc>
              </a:tr>
              <a:tr h="910130">
                <a:tc>
                  <a:txBody>
                    <a:bodyPr/>
                    <a:lstStyle/>
                    <a:p>
                      <a:pPr algn="l" fontAlgn="ctr"/>
                      <a:endParaRPr lang="tr-TR" sz="1300" b="0" i="0" u="none" strike="noStrike">
                        <a:latin typeface="Trebuchet MS"/>
                      </a:endParaRPr>
                    </a:p>
                  </a:txBody>
                  <a:tcPr marL="12299" marR="12299" marT="12299" marB="0" anchor="ctr">
                    <a:lnL>
                      <a:noFill/>
                    </a:lnL>
                    <a:lnR>
                      <a:noFill/>
                    </a:lnR>
                    <a:lnT>
                      <a:noFill/>
                    </a:lnT>
                    <a:lnB>
                      <a:noFill/>
                    </a:lnB>
                  </a:tcPr>
                </a:tc>
                <a:tc gridSpan="8">
                  <a:txBody>
                    <a:bodyPr/>
                    <a:lstStyle/>
                    <a:p>
                      <a:pPr algn="just" fontAlgn="ctr"/>
                      <a:r>
                        <a:rPr lang="tr-TR" sz="1400" b="1" i="1" u="none" strike="noStrike" dirty="0">
                          <a:latin typeface="Trebuchet MS"/>
                        </a:rPr>
                        <a:t>     3194 sayılı İmar Kanunun 42. Maddesinin (a) ve (b) bentlerinde  belirtilen şekilde tespit edilen İdari para cezası miktarına (c) bendinde belirtilen  durumlara göre ayrı ayrı ilave edilerek Toplam İdari Para Cezası Tutarının Belirlenmesi hesabı :</a:t>
                      </a:r>
                    </a:p>
                  </a:txBody>
                  <a:tcPr marL="12299" marR="12299" marT="12299"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pic>
        <p:nvPicPr>
          <p:cNvPr id="3" name="Resim 1"/>
          <p:cNvPicPr>
            <a:picLocks noChangeAspect="1"/>
          </p:cNvPicPr>
          <p:nvPr/>
        </p:nvPicPr>
        <p:blipFill>
          <a:blip r:embed="rId2"/>
          <a:srcRect/>
          <a:stretch>
            <a:fillRect/>
          </a:stretch>
        </p:blipFill>
        <p:spPr bwMode="auto">
          <a:xfrm>
            <a:off x="7715250" y="0"/>
            <a:ext cx="1428750" cy="1196975"/>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26</a:t>
            </a:fld>
            <a:endParaRPr 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928662" y="851959"/>
          <a:ext cx="7286676" cy="5870750"/>
        </p:xfrm>
        <a:graphic>
          <a:graphicData uri="http://schemas.openxmlformats.org/drawingml/2006/table">
            <a:tbl>
              <a:tblPr/>
              <a:tblGrid>
                <a:gridCol w="115791"/>
                <a:gridCol w="4201050"/>
                <a:gridCol w="488494"/>
                <a:gridCol w="749024"/>
                <a:gridCol w="553627"/>
                <a:gridCol w="857578"/>
                <a:gridCol w="321112"/>
              </a:tblGrid>
              <a:tr h="423787">
                <a:tc>
                  <a:txBody>
                    <a:bodyPr/>
                    <a:lstStyle/>
                    <a:p>
                      <a:pPr algn="l" fontAlgn="ctr"/>
                      <a:endParaRPr lang="tr-TR" sz="1100" b="0" i="0" u="none" strike="noStrike" dirty="0">
                        <a:latin typeface="Trebuchet MS"/>
                      </a:endParaRPr>
                    </a:p>
                  </a:txBody>
                  <a:tcPr marL="10867" marR="10867" marT="10867"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t"/>
                      <a:r>
                        <a:rPr lang="tr-TR" sz="1100" b="0" i="0" u="none" strike="noStrike">
                          <a:latin typeface="Trebuchet MS"/>
                        </a:rPr>
                        <a:t>1) Hisseli parselde diğer maliklerin muvafakati alınmaksızın yapılmış ise cezanın % 30’u,</a:t>
                      </a:r>
                    </a:p>
                  </a:txBody>
                  <a:tcPr marL="10867" marR="10867" marT="108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100" b="0" i="0" u="none" strike="noStrike">
                          <a:latin typeface="Trebuchet MS"/>
                        </a:rPr>
                        <a:t>HAYIR</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FFFFFF"/>
                          </a:solidFill>
                          <a:latin typeface="Trebuchet MS"/>
                        </a:rPr>
                        <a:t>0,00</a:t>
                      </a:r>
                    </a:p>
                  </a:txBody>
                  <a:tcPr marL="10867" marR="10867" marT="1086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latin typeface="Trebuchet MS"/>
                        </a:rPr>
                        <a:t>TL</a:t>
                      </a:r>
                    </a:p>
                  </a:txBody>
                  <a:tcPr marL="10867" marR="10867" marT="108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91">
                <a:tc>
                  <a:txBody>
                    <a:bodyPr/>
                    <a:lstStyle/>
                    <a:p>
                      <a:pPr algn="l" fontAlgn="ctr"/>
                      <a:endParaRPr lang="tr-TR" sz="1100" b="0" i="0" u="none" strike="noStrike">
                        <a:latin typeface="Trebuchet MS"/>
                      </a:endParaRPr>
                    </a:p>
                  </a:txBody>
                  <a:tcPr marL="10867" marR="10867" marT="10867"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tr-TR" sz="1100" b="0" i="0" u="none" strike="noStrike">
                          <a:latin typeface="Trebuchet MS"/>
                        </a:rPr>
                        <a:t>2) Kamuya veya başkasına ait bir parselde yapılmış ise cezanın % 40’ı,</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100" b="0" i="0" u="none" strike="noStrike">
                          <a:latin typeface="Trebuchet MS"/>
                        </a:rPr>
                        <a:t>HAYIR</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FFFFFF"/>
                          </a:solidFill>
                          <a:latin typeface="Trebuchet MS"/>
                        </a:rPr>
                        <a:t>0,00</a:t>
                      </a:r>
                    </a:p>
                  </a:txBody>
                  <a:tcPr marL="10867" marR="10867" marT="1086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latin typeface="Trebuchet MS"/>
                        </a:rPr>
                        <a:t>TL</a:t>
                      </a:r>
                    </a:p>
                  </a:txBody>
                  <a:tcPr marL="10867" marR="10867" marT="108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8119">
                <a:tc>
                  <a:txBody>
                    <a:bodyPr/>
                    <a:lstStyle/>
                    <a:p>
                      <a:pPr algn="l" fontAlgn="ctr"/>
                      <a:endParaRPr lang="tr-TR" sz="1100" b="0" i="0" u="none" strike="noStrike">
                        <a:latin typeface="Trebuchet MS"/>
                      </a:endParaRPr>
                    </a:p>
                  </a:txBody>
                  <a:tcPr marL="10867" marR="10867" marT="10867"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t"/>
                      <a:r>
                        <a:rPr lang="tr-TR" sz="1100" b="0" i="0" u="none" strike="noStrike">
                          <a:latin typeface="Trebuchet MS"/>
                        </a:rPr>
                        <a:t>3) Uygulama imar planında veya parselasyon planında “Kamu Tesisi Alanı veya Umumî Hizmet Alanı” olarak belirlenmiş bir alanda yapılmış ise cezanın % 60’ı,</a:t>
                      </a:r>
                    </a:p>
                  </a:txBody>
                  <a:tcPr marL="10867" marR="10867" marT="108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100" b="0" i="0" u="none" strike="noStrike">
                          <a:latin typeface="Trebuchet MS"/>
                        </a:rPr>
                        <a:t>HAYIR</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FFFFFF"/>
                          </a:solidFill>
                          <a:latin typeface="Trebuchet MS"/>
                        </a:rPr>
                        <a:t>0,00</a:t>
                      </a:r>
                    </a:p>
                  </a:txBody>
                  <a:tcPr marL="10867" marR="10867" marT="1086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latin typeface="Trebuchet MS"/>
                        </a:rPr>
                        <a:t>TL</a:t>
                      </a:r>
                    </a:p>
                  </a:txBody>
                  <a:tcPr marL="10867" marR="10867" marT="108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7252">
                <a:tc>
                  <a:txBody>
                    <a:bodyPr/>
                    <a:lstStyle/>
                    <a:p>
                      <a:pPr algn="l" fontAlgn="ctr"/>
                      <a:endParaRPr lang="tr-TR" sz="1100" b="0" i="0" u="none" strike="noStrike">
                        <a:latin typeface="Trebuchet MS"/>
                      </a:endParaRPr>
                    </a:p>
                  </a:txBody>
                  <a:tcPr marL="10867" marR="10867" marT="10867"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t"/>
                      <a:r>
                        <a:rPr lang="tr-TR" sz="1100" b="0" i="0" u="none" strike="noStrike">
                          <a:latin typeface="Trebuchet MS"/>
                        </a:rPr>
                        <a:t>4) Mevcut haliyle veya öngörülen bir afet tehlikesi karşısında can ve mal emniyetini tehdit ediyor ise cezanın % 100’ü,</a:t>
                      </a:r>
                    </a:p>
                  </a:txBody>
                  <a:tcPr marL="10867" marR="10867" marT="108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100" b="0" i="0" u="none" strike="noStrike">
                          <a:latin typeface="Trebuchet MS"/>
                        </a:rPr>
                        <a:t>HAYIR</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FFFFFF"/>
                          </a:solidFill>
                          <a:latin typeface="Trebuchet MS"/>
                        </a:rPr>
                        <a:t>0,00</a:t>
                      </a:r>
                    </a:p>
                  </a:txBody>
                  <a:tcPr marL="10867" marR="10867" marT="1086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latin typeface="Trebuchet MS"/>
                        </a:rPr>
                        <a:t>TL</a:t>
                      </a:r>
                    </a:p>
                  </a:txBody>
                  <a:tcPr marL="10867" marR="10867" marT="108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91">
                <a:tc>
                  <a:txBody>
                    <a:bodyPr/>
                    <a:lstStyle/>
                    <a:p>
                      <a:pPr algn="l" fontAlgn="ctr"/>
                      <a:endParaRPr lang="tr-TR" sz="1100" b="0" i="0" u="none" strike="noStrike">
                        <a:latin typeface="Trebuchet MS"/>
                      </a:endParaRPr>
                    </a:p>
                  </a:txBody>
                  <a:tcPr marL="10867" marR="10867" marT="10867"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tr-TR" sz="1100" b="0" i="0" u="none" strike="noStrike">
                          <a:latin typeface="Trebuchet MS"/>
                        </a:rPr>
                        <a:t>5) Uygulama imar planı bulunan bir alanda yapılmış ise cezanın % 20’si,</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100" b="0" i="0" u="none" strike="noStrike">
                          <a:latin typeface="Trebuchet MS"/>
                        </a:rPr>
                        <a:t>HAYIR</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FFFFFF"/>
                          </a:solidFill>
                          <a:latin typeface="Trebuchet MS"/>
                        </a:rPr>
                        <a:t>0,00</a:t>
                      </a:r>
                    </a:p>
                  </a:txBody>
                  <a:tcPr marL="10867" marR="10867" marT="1086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latin typeface="Trebuchet MS"/>
                        </a:rPr>
                        <a:t>TL</a:t>
                      </a:r>
                    </a:p>
                  </a:txBody>
                  <a:tcPr marL="10867" marR="10867" marT="108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91">
                <a:tc>
                  <a:txBody>
                    <a:bodyPr/>
                    <a:lstStyle/>
                    <a:p>
                      <a:pPr algn="l" fontAlgn="ctr"/>
                      <a:endParaRPr lang="tr-TR" sz="1100" b="0" i="0" u="none" strike="noStrike">
                        <a:latin typeface="Trebuchet MS"/>
                      </a:endParaRPr>
                    </a:p>
                  </a:txBody>
                  <a:tcPr marL="10867" marR="10867" marT="10867"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tr-TR" sz="1100" b="0" i="0" u="none" strike="noStrike">
                          <a:latin typeface="Trebuchet MS"/>
                        </a:rPr>
                        <a:t>6) Yapılaşmaya yasaklanmış bir alanda yapılmış ise cezanın % 80’i,</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100" b="0" i="0" u="none" strike="noStrike">
                          <a:latin typeface="Trebuchet MS"/>
                        </a:rPr>
                        <a:t>HAYIR</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FFFFFF"/>
                          </a:solidFill>
                          <a:latin typeface="Trebuchet MS"/>
                        </a:rPr>
                        <a:t>0,00</a:t>
                      </a:r>
                    </a:p>
                  </a:txBody>
                  <a:tcPr marL="10867" marR="10867" marT="1086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latin typeface="Trebuchet MS"/>
                        </a:rPr>
                        <a:t>TL</a:t>
                      </a:r>
                    </a:p>
                  </a:txBody>
                  <a:tcPr marL="10867" marR="10867" marT="108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2920">
                <a:tc>
                  <a:txBody>
                    <a:bodyPr/>
                    <a:lstStyle/>
                    <a:p>
                      <a:pPr algn="l" fontAlgn="ctr"/>
                      <a:endParaRPr lang="tr-TR" sz="1100" b="0" i="0" u="none" strike="noStrike">
                        <a:latin typeface="Trebuchet MS"/>
                      </a:endParaRPr>
                    </a:p>
                  </a:txBody>
                  <a:tcPr marL="10867" marR="10867" marT="10867"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t"/>
                      <a:r>
                        <a:rPr lang="tr-TR" sz="1100" b="0" i="0" u="none" strike="noStrike">
                          <a:latin typeface="Trebuchet MS"/>
                        </a:rPr>
                        <a:t>7) Özel kanunlar ile belirlenmiş özel imar rejimine tabi bir alanda yapılmış ise cezanın % 50’si,</a:t>
                      </a:r>
                    </a:p>
                  </a:txBody>
                  <a:tcPr marL="10867" marR="10867" marT="108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100" b="0" i="0" u="none" strike="noStrike">
                          <a:latin typeface="Trebuchet MS"/>
                        </a:rPr>
                        <a:t>EVET</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latin typeface="Trebuchet MS"/>
                        </a:rPr>
                        <a:t>10660,07</a:t>
                      </a:r>
                    </a:p>
                  </a:txBody>
                  <a:tcPr marL="10867" marR="10867" marT="1086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latin typeface="Trebuchet MS"/>
                        </a:rPr>
                        <a:t>TL</a:t>
                      </a:r>
                    </a:p>
                  </a:txBody>
                  <a:tcPr marL="10867" marR="10867" marT="108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91">
                <a:tc>
                  <a:txBody>
                    <a:bodyPr/>
                    <a:lstStyle/>
                    <a:p>
                      <a:pPr algn="l" fontAlgn="ctr"/>
                      <a:endParaRPr lang="tr-TR" sz="1100" b="0" i="0" u="none" strike="noStrike">
                        <a:latin typeface="Trebuchet MS"/>
                      </a:endParaRPr>
                    </a:p>
                  </a:txBody>
                  <a:tcPr marL="10867" marR="10867" marT="10867"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tr-TR" sz="1100" b="0" i="0" u="none" strike="noStrike">
                          <a:latin typeface="Trebuchet MS"/>
                        </a:rPr>
                        <a:t>8) Ruhsatsız ise cezanın % 180’i,</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100" b="0" i="0" u="none" strike="noStrike">
                          <a:latin typeface="Trebuchet MS"/>
                        </a:rPr>
                        <a:t>EVET</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latin typeface="Trebuchet MS"/>
                        </a:rPr>
                        <a:t>38376,26</a:t>
                      </a:r>
                    </a:p>
                  </a:txBody>
                  <a:tcPr marL="10867" marR="10867" marT="1086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latin typeface="Trebuchet MS"/>
                        </a:rPr>
                        <a:t>TL</a:t>
                      </a:r>
                    </a:p>
                  </a:txBody>
                  <a:tcPr marL="10867" marR="10867" marT="108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123">
                <a:tc>
                  <a:txBody>
                    <a:bodyPr/>
                    <a:lstStyle/>
                    <a:p>
                      <a:pPr algn="l" fontAlgn="ctr"/>
                      <a:endParaRPr lang="tr-TR" sz="1100" b="0" i="0" u="none" strike="noStrike">
                        <a:latin typeface="Trebuchet MS"/>
                      </a:endParaRPr>
                    </a:p>
                  </a:txBody>
                  <a:tcPr marL="10867" marR="10867" marT="10867"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t"/>
                      <a:r>
                        <a:rPr lang="tr-TR" sz="1000" b="0" i="0" u="none" strike="noStrike">
                          <a:latin typeface="Trebuchet MS"/>
                        </a:rPr>
                        <a:t>9) Ruhsatı hükümsüz hale gelmesine rağmen inşaatı sürdürülüyor ise cezanın % 50’si,</a:t>
                      </a:r>
                    </a:p>
                  </a:txBody>
                  <a:tcPr marL="10867" marR="10867" marT="108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100" b="0" i="0" u="none" strike="noStrike">
                          <a:latin typeface="Trebuchet MS"/>
                        </a:rPr>
                        <a:t>HAYIR</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FFFFFF"/>
                          </a:solidFill>
                          <a:latin typeface="Trebuchet MS"/>
                        </a:rPr>
                        <a:t>0,00</a:t>
                      </a:r>
                    </a:p>
                  </a:txBody>
                  <a:tcPr marL="10867" marR="10867" marT="1086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latin typeface="Trebuchet MS"/>
                        </a:rPr>
                        <a:t>TL</a:t>
                      </a:r>
                    </a:p>
                  </a:txBody>
                  <a:tcPr marL="10867" marR="10867" marT="108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2920">
                <a:tc>
                  <a:txBody>
                    <a:bodyPr/>
                    <a:lstStyle/>
                    <a:p>
                      <a:pPr algn="l" fontAlgn="ctr"/>
                      <a:endParaRPr lang="tr-TR" sz="1100" b="0" i="0" u="none" strike="noStrike">
                        <a:latin typeface="Trebuchet MS"/>
                      </a:endParaRPr>
                    </a:p>
                  </a:txBody>
                  <a:tcPr marL="10867" marR="10867" marT="10867"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tr-TR" sz="1100" b="0" i="0" u="none" strike="noStrike">
                          <a:latin typeface="Trebuchet MS"/>
                        </a:rPr>
                        <a:t>10) Yapı kullanma izin belgesi alınmış olmakla birlikte, ruhsat alınmaksızın yeni inşaî faaliyete konu ise cezanın % 100’ü,</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100" b="0" i="0" u="none" strike="noStrike">
                          <a:latin typeface="Trebuchet MS"/>
                        </a:rPr>
                        <a:t>HAYIR</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FFFFFF"/>
                          </a:solidFill>
                          <a:latin typeface="Trebuchet MS"/>
                        </a:rPr>
                        <a:t>0,00</a:t>
                      </a:r>
                    </a:p>
                  </a:txBody>
                  <a:tcPr marL="10867" marR="10867" marT="1086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latin typeface="Trebuchet MS"/>
                        </a:rPr>
                        <a:t>TL</a:t>
                      </a:r>
                    </a:p>
                  </a:txBody>
                  <a:tcPr marL="10867" marR="10867" marT="108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91">
                <a:tc>
                  <a:txBody>
                    <a:bodyPr/>
                    <a:lstStyle/>
                    <a:p>
                      <a:pPr algn="l" fontAlgn="ctr"/>
                      <a:endParaRPr lang="tr-TR" sz="1100" b="0" i="0" u="none" strike="noStrike">
                        <a:latin typeface="Trebuchet MS"/>
                      </a:endParaRPr>
                    </a:p>
                  </a:txBody>
                  <a:tcPr marL="10867" marR="10867" marT="10867"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tr-TR" sz="1100" b="0" i="0" u="none" strike="noStrike">
                          <a:latin typeface="Trebuchet MS"/>
                        </a:rPr>
                        <a:t>11) İnşaî faaliyetleri tamamlanmış ve kullanılmıyor ise cezanın % 10’u,</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100" b="0" i="0" u="none" strike="noStrike">
                          <a:latin typeface="Trebuchet MS"/>
                        </a:rPr>
                        <a:t>HAYIR</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FFFFFF"/>
                          </a:solidFill>
                          <a:latin typeface="Trebuchet MS"/>
                        </a:rPr>
                        <a:t>0,00</a:t>
                      </a:r>
                    </a:p>
                  </a:txBody>
                  <a:tcPr marL="10867" marR="10867" marT="1086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latin typeface="Trebuchet MS"/>
                        </a:rPr>
                        <a:t>TL</a:t>
                      </a:r>
                    </a:p>
                  </a:txBody>
                  <a:tcPr marL="10867" marR="10867" marT="108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91">
                <a:tc>
                  <a:txBody>
                    <a:bodyPr/>
                    <a:lstStyle/>
                    <a:p>
                      <a:pPr algn="l" fontAlgn="ctr"/>
                      <a:endParaRPr lang="tr-TR" sz="1100" b="0" i="0" u="none" strike="noStrike">
                        <a:latin typeface="Trebuchet MS"/>
                      </a:endParaRPr>
                    </a:p>
                  </a:txBody>
                  <a:tcPr marL="10867" marR="10867" marT="10867"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tr-TR" sz="1100" b="0" i="0" u="none" strike="noStrike">
                          <a:latin typeface="Trebuchet MS"/>
                        </a:rPr>
                        <a:t>12) İnşaî faaliyetleri tamamlanmış ve kullanılıyor ise cezanın % 20’si,</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100" b="0" i="0" u="none" strike="noStrike">
                          <a:latin typeface="Trebuchet MS"/>
                        </a:rPr>
                        <a:t>EVET</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latin typeface="Trebuchet MS"/>
                        </a:rPr>
                        <a:t>4264,03</a:t>
                      </a:r>
                    </a:p>
                  </a:txBody>
                  <a:tcPr marL="10867" marR="10867" marT="1086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latin typeface="Trebuchet MS"/>
                        </a:rPr>
                        <a:t>TL</a:t>
                      </a:r>
                    </a:p>
                  </a:txBody>
                  <a:tcPr marL="10867" marR="10867" marT="108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3391">
                <a:tc>
                  <a:txBody>
                    <a:bodyPr/>
                    <a:lstStyle/>
                    <a:p>
                      <a:pPr algn="l" fontAlgn="ctr"/>
                      <a:endParaRPr lang="tr-TR" sz="1100" b="0" i="0" u="none" strike="noStrike">
                        <a:latin typeface="Trebuchet MS"/>
                      </a:endParaRPr>
                    </a:p>
                  </a:txBody>
                  <a:tcPr marL="10867" marR="10867" marT="10867"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tr-TR" sz="1100" b="0" i="0" u="none" strike="noStrike">
                          <a:latin typeface="Trebuchet MS"/>
                        </a:rPr>
                        <a:t>13) Çevre ve görüntü kirliliğine sebebiyet veriyor ise cezanın % 20’si,</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1100" b="0" i="0" u="none" strike="noStrike">
                          <a:latin typeface="Trebuchet MS"/>
                        </a:rPr>
                        <a:t>HAYIR</a:t>
                      </a:r>
                    </a:p>
                  </a:txBody>
                  <a:tcPr marL="10867" marR="10867" marT="10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solidFill>
                            <a:srgbClr val="FFFFFF"/>
                          </a:solidFill>
                          <a:latin typeface="Trebuchet MS"/>
                        </a:rPr>
                        <a:t>0,00</a:t>
                      </a:r>
                    </a:p>
                  </a:txBody>
                  <a:tcPr marL="10867" marR="10867" marT="1086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latin typeface="Trebuchet MS"/>
                        </a:rPr>
                        <a:t>TL</a:t>
                      </a:r>
                    </a:p>
                  </a:txBody>
                  <a:tcPr marL="10867" marR="10867" marT="108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8588">
                <a:tc>
                  <a:txBody>
                    <a:bodyPr/>
                    <a:lstStyle/>
                    <a:p>
                      <a:pPr algn="l" fontAlgn="ctr"/>
                      <a:endParaRPr lang="tr-TR" sz="1100" b="0" i="0" u="none" strike="noStrike">
                        <a:latin typeface="Trebuchet MS"/>
                      </a:endParaRPr>
                    </a:p>
                  </a:txBody>
                  <a:tcPr marL="10867" marR="10867" marT="10867" marB="0" anchor="ctr">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r" fontAlgn="ctr"/>
                      <a:r>
                        <a:rPr lang="tr-TR" sz="1400" b="1" i="0" u="none" strike="noStrike" dirty="0">
                          <a:latin typeface="Trebuchet MS"/>
                        </a:rPr>
                        <a:t>Toplam İdari Para Cezası :</a:t>
                      </a:r>
                    </a:p>
                  </a:txBody>
                  <a:tcPr marL="10867" marR="10867" marT="1086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r" fontAlgn="ctr"/>
                      <a:r>
                        <a:rPr lang="tr-TR" sz="1400" b="1" i="0" u="none" strike="noStrike" dirty="0" smtClean="0">
                          <a:latin typeface="Trebuchet MS"/>
                        </a:rPr>
                        <a:t>74.620,51</a:t>
                      </a:r>
                      <a:endParaRPr lang="tr-TR" sz="1400" b="1" i="0" u="none" strike="noStrike" dirty="0">
                        <a:latin typeface="Trebuchet MS"/>
                      </a:endParaRPr>
                    </a:p>
                  </a:txBody>
                  <a:tcPr marL="10867" marR="10867" marT="1086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latin typeface="Trebuchet MS"/>
                        </a:rPr>
                        <a:t>TL</a:t>
                      </a:r>
                    </a:p>
                  </a:txBody>
                  <a:tcPr marL="10867" marR="10867" marT="108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0717">
                <a:tc>
                  <a:txBody>
                    <a:bodyPr/>
                    <a:lstStyle/>
                    <a:p>
                      <a:pPr algn="l" fontAlgn="ctr"/>
                      <a:endParaRPr lang="tr-TR" sz="1100" b="0" i="0" u="none" strike="noStrike">
                        <a:latin typeface="Trebuchet MS"/>
                      </a:endParaRPr>
                    </a:p>
                  </a:txBody>
                  <a:tcPr marL="10867" marR="10867" marT="10867" marB="0" anchor="ctr">
                    <a:lnL>
                      <a:noFill/>
                    </a:lnL>
                    <a:lnR>
                      <a:noFill/>
                    </a:lnR>
                    <a:lnT>
                      <a:noFill/>
                    </a:lnT>
                    <a:lnB>
                      <a:noFill/>
                    </a:lnB>
                  </a:tcPr>
                </a:tc>
                <a:tc gridSpan="6">
                  <a:txBody>
                    <a:bodyPr/>
                    <a:lstStyle/>
                    <a:p>
                      <a:pPr algn="ctr" fontAlgn="ctr"/>
                      <a:endParaRPr lang="tr-TR" sz="1000" b="0" i="0" u="none" strike="noStrike" dirty="0">
                        <a:latin typeface="Times New Roman"/>
                      </a:endParaRPr>
                    </a:p>
                  </a:txBody>
                  <a:tcPr marL="10867" marR="10867" marT="10867"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58588">
                <a:tc>
                  <a:txBody>
                    <a:bodyPr/>
                    <a:lstStyle/>
                    <a:p>
                      <a:pPr algn="l" fontAlgn="ctr"/>
                      <a:endParaRPr lang="tr-TR" sz="1100" b="0" i="0" u="none" strike="noStrike">
                        <a:latin typeface="Trebuchet MS"/>
                      </a:endParaRPr>
                    </a:p>
                  </a:txBody>
                  <a:tcPr marL="10867" marR="10867" marT="10867" marB="0" anchor="ctr">
                    <a:lnL>
                      <a:noFill/>
                    </a:lnL>
                    <a:lnR>
                      <a:noFill/>
                    </a:lnR>
                    <a:lnT>
                      <a:noFill/>
                    </a:lnT>
                    <a:lnB>
                      <a:noFill/>
                    </a:lnB>
                  </a:tcPr>
                </a:tc>
                <a:tc>
                  <a:txBody>
                    <a:bodyPr/>
                    <a:lstStyle/>
                    <a:p>
                      <a:pPr algn="l" fontAlgn="ctr"/>
                      <a:r>
                        <a:rPr lang="tr-TR" sz="1400" b="1" i="0" u="none" strike="noStrike" dirty="0">
                          <a:latin typeface="Trebuchet MS"/>
                        </a:rPr>
                        <a:t>Uygulanacak Toplam İdari Para </a:t>
                      </a:r>
                      <a:r>
                        <a:rPr lang="tr-TR" sz="1400" b="1" i="0" u="none" strike="noStrike" dirty="0" err="1">
                          <a:latin typeface="Trebuchet MS"/>
                        </a:rPr>
                        <a:t>Cesası</a:t>
                      </a:r>
                      <a:r>
                        <a:rPr lang="tr-TR" sz="1400" b="1" i="0" u="none" strike="noStrike" dirty="0">
                          <a:latin typeface="Trebuchet MS"/>
                        </a:rPr>
                        <a:t> =  </a:t>
                      </a:r>
                    </a:p>
                  </a:txBody>
                  <a:tcPr marL="10867" marR="10867" marT="10867" marB="0" anchor="ctr">
                    <a:lnL>
                      <a:noFill/>
                    </a:lnL>
                    <a:lnR>
                      <a:noFill/>
                    </a:lnR>
                    <a:lnT>
                      <a:noFill/>
                    </a:lnT>
                    <a:lnB>
                      <a:noFill/>
                    </a:lnB>
                  </a:tcPr>
                </a:tc>
                <a:tc>
                  <a:txBody>
                    <a:bodyPr/>
                    <a:lstStyle/>
                    <a:p>
                      <a:pPr algn="l" fontAlgn="ctr"/>
                      <a:endParaRPr lang="tr-TR" sz="1400" b="1" i="0" u="none" strike="noStrike">
                        <a:latin typeface="Trebuchet MS"/>
                      </a:endParaRPr>
                    </a:p>
                  </a:txBody>
                  <a:tcPr marL="10867" marR="10867" marT="10867" marB="0" anchor="ctr">
                    <a:lnL>
                      <a:noFill/>
                    </a:lnL>
                    <a:lnR>
                      <a:noFill/>
                    </a:lnR>
                    <a:lnT>
                      <a:noFill/>
                    </a:lnT>
                    <a:lnB>
                      <a:noFill/>
                    </a:lnB>
                  </a:tcPr>
                </a:tc>
                <a:tc>
                  <a:txBody>
                    <a:bodyPr/>
                    <a:lstStyle/>
                    <a:p>
                      <a:pPr algn="l" fontAlgn="ctr"/>
                      <a:endParaRPr lang="tr-TR" sz="1400" b="1" i="0" u="none" strike="noStrike">
                        <a:latin typeface="Trebuchet MS"/>
                      </a:endParaRPr>
                    </a:p>
                  </a:txBody>
                  <a:tcPr marL="10867" marR="10867" marT="10867" marB="0" anchor="ctr">
                    <a:lnL>
                      <a:noFill/>
                    </a:lnL>
                    <a:lnR>
                      <a:noFill/>
                    </a:lnR>
                    <a:lnT>
                      <a:noFill/>
                    </a:lnT>
                    <a:lnB>
                      <a:noFill/>
                    </a:lnB>
                  </a:tcPr>
                </a:tc>
                <a:tc>
                  <a:txBody>
                    <a:bodyPr/>
                    <a:lstStyle/>
                    <a:p>
                      <a:pPr algn="l" fontAlgn="ctr"/>
                      <a:r>
                        <a:rPr lang="tr-TR" sz="1400" b="1" i="0" u="none" strike="noStrike">
                          <a:latin typeface="Trebuchet MS"/>
                        </a:rPr>
                        <a:t>=</a:t>
                      </a:r>
                    </a:p>
                  </a:txBody>
                  <a:tcPr marL="10867" marR="10867" marT="10867" marB="0" anchor="ctr">
                    <a:lnL>
                      <a:noFill/>
                    </a:lnL>
                    <a:lnR>
                      <a:noFill/>
                    </a:lnR>
                    <a:lnT>
                      <a:noFill/>
                    </a:lnT>
                    <a:lnB>
                      <a:noFill/>
                    </a:lnB>
                  </a:tcPr>
                </a:tc>
                <a:tc>
                  <a:txBody>
                    <a:bodyPr/>
                    <a:lstStyle/>
                    <a:p>
                      <a:pPr algn="r" fontAlgn="ctr"/>
                      <a:r>
                        <a:rPr lang="tr-TR" sz="1400" b="1" i="0" u="none" strike="noStrike" dirty="0" smtClean="0">
                          <a:latin typeface="Trebuchet MS"/>
                        </a:rPr>
                        <a:t>74620,51</a:t>
                      </a:r>
                      <a:endParaRPr lang="tr-TR" sz="1400" b="1" i="0" u="none" strike="noStrike" dirty="0">
                        <a:latin typeface="Trebuchet MS"/>
                      </a:endParaRPr>
                    </a:p>
                  </a:txBody>
                  <a:tcPr marL="10867" marR="10867" marT="10867" marB="0" anchor="ctr">
                    <a:lnL>
                      <a:noFill/>
                    </a:lnL>
                    <a:lnR>
                      <a:noFill/>
                    </a:lnR>
                    <a:lnT>
                      <a:noFill/>
                    </a:lnT>
                    <a:lnB>
                      <a:noFill/>
                    </a:lnB>
                  </a:tcPr>
                </a:tc>
                <a:tc>
                  <a:txBody>
                    <a:bodyPr/>
                    <a:lstStyle/>
                    <a:p>
                      <a:pPr algn="l" fontAlgn="ctr"/>
                      <a:r>
                        <a:rPr lang="tr-TR" sz="1400" b="0" i="0" u="none" strike="noStrike" dirty="0">
                          <a:latin typeface="Trebuchet MS"/>
                        </a:rPr>
                        <a:t>TL</a:t>
                      </a:r>
                    </a:p>
                  </a:txBody>
                  <a:tcPr marL="10867" marR="10867" marT="10867" marB="0" anchor="ctr">
                    <a:lnL>
                      <a:noFill/>
                    </a:lnL>
                    <a:lnR>
                      <a:noFill/>
                    </a:lnR>
                    <a:lnT>
                      <a:noFill/>
                    </a:lnT>
                    <a:lnB>
                      <a:noFill/>
                    </a:lnB>
                  </a:tcPr>
                </a:tc>
              </a:tr>
            </a:tbl>
          </a:graphicData>
        </a:graphic>
      </p:graphicFrame>
      <p:pic>
        <p:nvPicPr>
          <p:cNvPr id="3" name="Resim 1"/>
          <p:cNvPicPr>
            <a:picLocks noChangeAspect="1"/>
          </p:cNvPicPr>
          <p:nvPr/>
        </p:nvPicPr>
        <p:blipFill>
          <a:blip r:embed="rId2" cstate="print"/>
          <a:srcRect/>
          <a:stretch>
            <a:fillRect/>
          </a:stretch>
        </p:blipFill>
        <p:spPr bwMode="auto">
          <a:xfrm>
            <a:off x="8001024" y="1"/>
            <a:ext cx="1142976" cy="957560"/>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27</a:t>
            </a:fld>
            <a:endParaRPr lang="tr-T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ext\Documents\OMessenger\Received files\DSCN2155.JPG"/>
          <p:cNvPicPr>
            <a:picLocks noChangeAspect="1" noChangeArrowheads="1"/>
          </p:cNvPicPr>
          <p:nvPr/>
        </p:nvPicPr>
        <p:blipFill>
          <a:blip r:embed="rId2" cstate="print"/>
          <a:srcRect/>
          <a:stretch>
            <a:fillRect/>
          </a:stretch>
        </p:blipFill>
        <p:spPr bwMode="auto">
          <a:xfrm>
            <a:off x="642910" y="785794"/>
            <a:ext cx="7929618" cy="5947886"/>
          </a:xfrm>
          <a:prstGeom prst="rect">
            <a:avLst/>
          </a:prstGeom>
          <a:noFill/>
        </p:spPr>
      </p:pic>
      <p:pic>
        <p:nvPicPr>
          <p:cNvPr id="3" name="Resim 1"/>
          <p:cNvPicPr>
            <a:picLocks noChangeAspect="1"/>
          </p:cNvPicPr>
          <p:nvPr/>
        </p:nvPicPr>
        <p:blipFill>
          <a:blip r:embed="rId3"/>
          <a:srcRect/>
          <a:stretch>
            <a:fillRect/>
          </a:stretch>
        </p:blipFill>
        <p:spPr bwMode="auto">
          <a:xfrm>
            <a:off x="7715250" y="0"/>
            <a:ext cx="1428750" cy="1196975"/>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fld id="{B1DEFA8C-F947-479F-BE07-76B6B3F80BF1}" type="slidenum">
              <a:rPr lang="tr-TR" smtClean="0"/>
              <a:pPr/>
              <a:t>28</a:t>
            </a:fld>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771152" y="1124740"/>
          <a:ext cx="7658500" cy="5161780"/>
        </p:xfrm>
        <a:graphic>
          <a:graphicData uri="http://schemas.openxmlformats.org/drawingml/2006/table">
            <a:tbl>
              <a:tblPr/>
              <a:tblGrid>
                <a:gridCol w="122843"/>
                <a:gridCol w="2337857"/>
                <a:gridCol w="1167010"/>
                <a:gridCol w="955873"/>
                <a:gridCol w="518244"/>
                <a:gridCol w="794642"/>
                <a:gridCol w="587344"/>
                <a:gridCol w="909806"/>
                <a:gridCol w="264881"/>
              </a:tblGrid>
              <a:tr h="772770">
                <a:tc>
                  <a:txBody>
                    <a:bodyPr/>
                    <a:lstStyle/>
                    <a:p>
                      <a:pPr algn="l" fontAlgn="ctr"/>
                      <a:endParaRPr lang="tr-TR" sz="1300" b="0" i="0" u="none" strike="noStrike" dirty="0">
                        <a:latin typeface="Trebuchet MS"/>
                      </a:endParaRPr>
                    </a:p>
                  </a:txBody>
                  <a:tcPr marL="11534" marR="11534" marT="11534" marB="0" anchor="ctr">
                    <a:lnL>
                      <a:noFill/>
                    </a:lnL>
                    <a:lnR>
                      <a:noFill/>
                    </a:lnR>
                    <a:lnT>
                      <a:noFill/>
                    </a:lnT>
                    <a:lnB>
                      <a:noFill/>
                    </a:lnB>
                  </a:tcPr>
                </a:tc>
                <a:tc gridSpan="8">
                  <a:txBody>
                    <a:bodyPr/>
                    <a:lstStyle/>
                    <a:p>
                      <a:pPr algn="just" fontAlgn="ctr"/>
                      <a:r>
                        <a:rPr lang="tr-TR" sz="1300" b="0" i="0" u="none" strike="noStrike" dirty="0">
                          <a:latin typeface="Trebuchet MS"/>
                        </a:rPr>
                        <a:t>    İlimiz, BAHÇE İlçesi, ÖRENCİK Köyü, hudutları dahilinde,  bulunan   </a:t>
                      </a:r>
                      <a:r>
                        <a:rPr lang="tr-TR" sz="1300" b="0" i="0" u="none" strike="noStrike" dirty="0" smtClean="0">
                          <a:latin typeface="Trebuchet MS"/>
                        </a:rPr>
                        <a:t>……….ait </a:t>
                      </a:r>
                      <a:r>
                        <a:rPr lang="tr-TR" sz="1300" b="0" i="0" u="none" strike="noStrike" dirty="0">
                          <a:latin typeface="Trebuchet MS"/>
                        </a:rPr>
                        <a:t>İzinsiz yapıya dair İdari Para Cezası Hesap Cetveli. </a:t>
                      </a:r>
                    </a:p>
                  </a:txBody>
                  <a:tcPr marL="11534" marR="11534" marT="11534"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03573">
                <a:tc>
                  <a:txBody>
                    <a:bodyPr/>
                    <a:lstStyle/>
                    <a:p>
                      <a:pPr algn="l" fontAlgn="ctr"/>
                      <a:endParaRPr lang="tr-TR" sz="1300" b="0" i="0" u="none" strike="noStrike">
                        <a:latin typeface="Trebuchet MS"/>
                      </a:endParaRPr>
                    </a:p>
                  </a:txBody>
                  <a:tcPr marL="11534" marR="11534" marT="11534" marB="0" anchor="ctr">
                    <a:lnL>
                      <a:noFill/>
                    </a:lnL>
                    <a:lnR>
                      <a:noFill/>
                    </a:lnR>
                    <a:lnT>
                      <a:noFill/>
                    </a:lnT>
                    <a:lnB>
                      <a:noFill/>
                    </a:lnB>
                  </a:tcPr>
                </a:tc>
                <a:tc>
                  <a:txBody>
                    <a:bodyPr/>
                    <a:lstStyle/>
                    <a:p>
                      <a:pPr algn="l" fontAlgn="ctr"/>
                      <a:endParaRPr lang="tr-TR" sz="1300" b="0" i="0" u="none" strike="noStrike">
                        <a:latin typeface="Trebuchet MS"/>
                      </a:endParaRPr>
                    </a:p>
                  </a:txBody>
                  <a:tcPr marL="11534" marR="11534" marT="11534" marB="0" anchor="ctr">
                    <a:lnL>
                      <a:noFill/>
                    </a:lnL>
                    <a:lnR>
                      <a:noFill/>
                    </a:lnR>
                    <a:lnT>
                      <a:noFill/>
                    </a:lnT>
                    <a:lnB>
                      <a:noFill/>
                    </a:lnB>
                  </a:tcPr>
                </a:tc>
                <a:tc>
                  <a:txBody>
                    <a:bodyPr/>
                    <a:lstStyle/>
                    <a:p>
                      <a:pPr algn="l" fontAlgn="ctr"/>
                      <a:endParaRPr lang="tr-TR" sz="1300" b="0" i="0" u="none" strike="noStrike">
                        <a:latin typeface="Trebuchet MS"/>
                      </a:endParaRPr>
                    </a:p>
                  </a:txBody>
                  <a:tcPr marL="11534" marR="11534" marT="11534" marB="0" anchor="ctr">
                    <a:lnL>
                      <a:noFill/>
                    </a:lnL>
                    <a:lnR>
                      <a:noFill/>
                    </a:lnR>
                    <a:lnT>
                      <a:noFill/>
                    </a:lnT>
                    <a:lnB>
                      <a:noFill/>
                    </a:lnB>
                  </a:tcPr>
                </a:tc>
                <a:tc>
                  <a:txBody>
                    <a:bodyPr/>
                    <a:lstStyle/>
                    <a:p>
                      <a:pPr algn="l" fontAlgn="ctr"/>
                      <a:endParaRPr lang="tr-TR" sz="1300" b="0" i="0" u="none" strike="noStrike">
                        <a:latin typeface="Trebuchet MS"/>
                      </a:endParaRPr>
                    </a:p>
                  </a:txBody>
                  <a:tcPr marL="11534" marR="11534" marT="11534" marB="0" anchor="ctr">
                    <a:lnL>
                      <a:noFill/>
                    </a:lnL>
                    <a:lnR>
                      <a:noFill/>
                    </a:lnR>
                    <a:lnT>
                      <a:noFill/>
                    </a:lnT>
                    <a:lnB>
                      <a:noFill/>
                    </a:lnB>
                  </a:tcPr>
                </a:tc>
                <a:tc>
                  <a:txBody>
                    <a:bodyPr/>
                    <a:lstStyle/>
                    <a:p>
                      <a:pPr algn="l" fontAlgn="ctr"/>
                      <a:endParaRPr lang="tr-TR" sz="1300" b="0" i="0" u="none" strike="noStrike">
                        <a:latin typeface="Trebuchet MS"/>
                      </a:endParaRPr>
                    </a:p>
                  </a:txBody>
                  <a:tcPr marL="11534" marR="11534" marT="11534" marB="0" anchor="ctr">
                    <a:lnL>
                      <a:noFill/>
                    </a:lnL>
                    <a:lnR>
                      <a:noFill/>
                    </a:lnR>
                    <a:lnT>
                      <a:noFill/>
                    </a:lnT>
                    <a:lnB>
                      <a:noFill/>
                    </a:lnB>
                  </a:tcPr>
                </a:tc>
                <a:tc>
                  <a:txBody>
                    <a:bodyPr/>
                    <a:lstStyle/>
                    <a:p>
                      <a:pPr algn="l" fontAlgn="ctr"/>
                      <a:endParaRPr lang="tr-TR" sz="1300" b="0" i="0" u="none" strike="noStrike">
                        <a:latin typeface="Trebuchet MS"/>
                      </a:endParaRPr>
                    </a:p>
                  </a:txBody>
                  <a:tcPr marL="11534" marR="11534" marT="11534" marB="0" anchor="ctr">
                    <a:lnL>
                      <a:noFill/>
                    </a:lnL>
                    <a:lnR>
                      <a:noFill/>
                    </a:lnR>
                    <a:lnT>
                      <a:noFill/>
                    </a:lnT>
                    <a:lnB>
                      <a:noFill/>
                    </a:lnB>
                  </a:tcPr>
                </a:tc>
                <a:tc>
                  <a:txBody>
                    <a:bodyPr/>
                    <a:lstStyle/>
                    <a:p>
                      <a:pPr algn="l" fontAlgn="ctr"/>
                      <a:endParaRPr lang="tr-TR" sz="1300" b="0" i="0" u="none" strike="noStrike" dirty="0">
                        <a:latin typeface="Trebuchet MS"/>
                      </a:endParaRPr>
                    </a:p>
                  </a:txBody>
                  <a:tcPr marL="11534" marR="11534" marT="11534" marB="0" anchor="ctr">
                    <a:lnL>
                      <a:noFill/>
                    </a:lnL>
                    <a:lnR>
                      <a:noFill/>
                    </a:lnR>
                    <a:lnT>
                      <a:noFill/>
                    </a:lnT>
                    <a:lnB>
                      <a:noFill/>
                    </a:lnB>
                  </a:tcPr>
                </a:tc>
                <a:tc>
                  <a:txBody>
                    <a:bodyPr/>
                    <a:lstStyle/>
                    <a:p>
                      <a:pPr algn="l" fontAlgn="ctr"/>
                      <a:endParaRPr lang="tr-TR" sz="1300" b="0" i="0" u="none" strike="noStrike">
                        <a:latin typeface="Trebuchet MS"/>
                      </a:endParaRPr>
                    </a:p>
                  </a:txBody>
                  <a:tcPr marL="11534" marR="11534" marT="11534" marB="0" anchor="ctr">
                    <a:lnL>
                      <a:noFill/>
                    </a:lnL>
                    <a:lnR>
                      <a:noFill/>
                    </a:lnR>
                    <a:lnT>
                      <a:noFill/>
                    </a:lnT>
                    <a:lnB>
                      <a:noFill/>
                    </a:lnB>
                  </a:tcPr>
                </a:tc>
                <a:tc>
                  <a:txBody>
                    <a:bodyPr/>
                    <a:lstStyle/>
                    <a:p>
                      <a:pPr algn="l" fontAlgn="ctr"/>
                      <a:endParaRPr lang="tr-TR" sz="1300" b="0" i="0" u="none" strike="noStrike">
                        <a:latin typeface="Trebuchet MS"/>
                      </a:endParaRPr>
                    </a:p>
                  </a:txBody>
                  <a:tcPr marL="11534" marR="11534" marT="11534" marB="0" anchor="ctr">
                    <a:lnL>
                      <a:noFill/>
                    </a:lnL>
                    <a:lnR>
                      <a:noFill/>
                    </a:lnR>
                    <a:lnT>
                      <a:noFill/>
                    </a:lnT>
                    <a:lnB>
                      <a:noFill/>
                    </a:lnB>
                  </a:tcPr>
                </a:tc>
              </a:tr>
              <a:tr h="553626">
                <a:tc>
                  <a:txBody>
                    <a:bodyPr/>
                    <a:lstStyle/>
                    <a:p>
                      <a:pPr algn="l" fontAlgn="ctr"/>
                      <a:endParaRPr lang="tr-TR" sz="1300" b="0" i="0" u="none" strike="noStrike">
                        <a:latin typeface="Trebuchet MS"/>
                      </a:endParaRPr>
                    </a:p>
                  </a:txBody>
                  <a:tcPr marL="11534" marR="11534" marT="11534" marB="0" anchor="ctr">
                    <a:lnL>
                      <a:noFill/>
                    </a:lnL>
                    <a:lnR>
                      <a:noFill/>
                    </a:lnR>
                    <a:lnT>
                      <a:noFill/>
                    </a:lnT>
                    <a:lnB>
                      <a:noFill/>
                    </a:lnB>
                  </a:tcPr>
                </a:tc>
                <a:tc gridSpan="8">
                  <a:txBody>
                    <a:bodyPr/>
                    <a:lstStyle/>
                    <a:p>
                      <a:pPr algn="just" fontAlgn="ctr"/>
                      <a:r>
                        <a:rPr lang="tr-TR" sz="1400" b="1" i="1" u="none" strike="noStrike">
                          <a:latin typeface="Trebuchet MS"/>
                        </a:rPr>
                        <a:t>      3194 Sayılı İmar Kanunun 42. Maddesinin (a) ve (b) bentlerinde  belirtilen şekilde tespit edilen para cezalarının miktarı</a:t>
                      </a:r>
                    </a:p>
                  </a:txBody>
                  <a:tcPr marL="11534" marR="11534" marT="11534"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30678">
                <a:tc>
                  <a:txBody>
                    <a:bodyPr/>
                    <a:lstStyle/>
                    <a:p>
                      <a:pPr algn="l" fontAlgn="ctr"/>
                      <a:endParaRPr lang="tr-TR" sz="1300" b="0" i="0" u="none" strike="noStrike">
                        <a:latin typeface="Trebuchet MS"/>
                      </a:endParaRPr>
                    </a:p>
                  </a:txBody>
                  <a:tcPr marL="11534" marR="11534" marT="11534" marB="0" anchor="ctr">
                    <a:lnL>
                      <a:noFill/>
                    </a:lnL>
                    <a:lnR>
                      <a:noFill/>
                    </a:lnR>
                    <a:lnT>
                      <a:noFill/>
                    </a:lnT>
                    <a:lnB>
                      <a:noFill/>
                    </a:lnB>
                  </a:tcPr>
                </a:tc>
                <a:tc>
                  <a:txBody>
                    <a:bodyPr/>
                    <a:lstStyle/>
                    <a:p>
                      <a:pPr algn="l" fontAlgn="ctr"/>
                      <a:r>
                        <a:rPr lang="tr-TR" sz="1300" b="0" i="0" u="none" strike="noStrike">
                          <a:latin typeface="Trebuchet MS"/>
                        </a:rPr>
                        <a:t> </a:t>
                      </a:r>
                    </a:p>
                  </a:txBody>
                  <a:tcPr marL="11534" marR="11534" marT="11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1534" marR="11534" marT="11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1534" marR="11534" marT="11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1534" marR="11534" marT="11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1534" marR="11534" marT="11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1534" marR="11534" marT="11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1534" marR="11534" marT="11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1534" marR="11534" marT="11534" marB="0" anchor="ctr">
                    <a:lnL>
                      <a:noFill/>
                    </a:lnL>
                    <a:lnR>
                      <a:noFill/>
                    </a:lnR>
                    <a:lnT>
                      <a:noFill/>
                    </a:lnT>
                    <a:lnB w="6350" cap="flat" cmpd="sng" algn="ctr">
                      <a:solidFill>
                        <a:srgbClr val="000000"/>
                      </a:solidFill>
                      <a:prstDash val="solid"/>
                      <a:round/>
                      <a:headEnd type="none" w="med" len="med"/>
                      <a:tailEnd type="none" w="med" len="med"/>
                    </a:lnB>
                  </a:tcPr>
                </a:tc>
              </a:tr>
              <a:tr h="395612">
                <a:tc>
                  <a:txBody>
                    <a:bodyPr/>
                    <a:lstStyle/>
                    <a:p>
                      <a:pPr algn="l" fontAlgn="ctr"/>
                      <a:endParaRPr lang="tr-TR" sz="1300" b="0" i="0" u="none" strike="noStrike">
                        <a:latin typeface="Trebuchet MS"/>
                      </a:endParaRPr>
                    </a:p>
                  </a:txBody>
                  <a:tcPr marL="11534" marR="11534" marT="115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tr-TR" sz="1300" b="1" i="0" u="none" strike="noStrike">
                          <a:latin typeface="Trebuchet MS"/>
                        </a:rPr>
                        <a:t>Söz konusu yapının sınıfı :</a:t>
                      </a:r>
                    </a:p>
                  </a:txBody>
                  <a:tcPr marL="11534" marR="11534" marT="1153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tr-TR" sz="1300" b="0" i="0" u="none" strike="noStrike">
                          <a:latin typeface="Trebuchet MS"/>
                        </a:rPr>
                        <a:t>III.  Sınıf A Grubu</a:t>
                      </a:r>
                    </a:p>
                  </a:txBody>
                  <a:tcPr marL="11534" marR="11534" marT="11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1534" marR="11534" marT="11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1534" marR="11534" marT="11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1534" marR="11534" marT="11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1534" marR="11534" marT="11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1534" marR="11534" marT="11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tr-TR" sz="1300" b="0" i="0" u="none" strike="noStrike">
                          <a:latin typeface="Trebuchet MS"/>
                        </a:rPr>
                        <a:t> </a:t>
                      </a:r>
                    </a:p>
                  </a:txBody>
                  <a:tcPr marL="11534" marR="11534" marT="1153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888110">
                <a:tc>
                  <a:txBody>
                    <a:bodyPr/>
                    <a:lstStyle/>
                    <a:p>
                      <a:pPr algn="l" fontAlgn="ctr"/>
                      <a:endParaRPr lang="tr-TR" sz="1300" b="0" i="0" u="none" strike="noStrike">
                        <a:latin typeface="Trebuchet MS"/>
                      </a:endParaRPr>
                    </a:p>
                  </a:txBody>
                  <a:tcPr marL="11534" marR="11534" marT="115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tr-TR" sz="1300" b="1" i="0" u="none" strike="noStrike">
                          <a:latin typeface="Trebuchet MS"/>
                        </a:rPr>
                        <a:t>İmar Kanunu 42. Maddesi gereği  mevzuata aykırı her bir m² için belirlenen idari para cezası tutarı:</a:t>
                      </a:r>
                    </a:p>
                  </a:txBody>
                  <a:tcPr marL="11534" marR="11534" marT="1153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tr-TR" sz="1300" b="0" i="0" u="none" strike="noStrike">
                          <a:latin typeface="Trebuchet MS"/>
                        </a:rPr>
                        <a:t>41,84</a:t>
                      </a:r>
                    </a:p>
                  </a:txBody>
                  <a:tcPr marL="11534" marR="11534" marT="11534" marB="0" anchor="ctr">
                    <a:lnL>
                      <a:noFill/>
                    </a:lnL>
                    <a:lnR>
                      <a:noFill/>
                    </a:lnR>
                    <a:lnT>
                      <a:noFill/>
                    </a:lnT>
                    <a:lnB>
                      <a:noFill/>
                    </a:lnB>
                  </a:tcPr>
                </a:tc>
                <a:tc>
                  <a:txBody>
                    <a:bodyPr/>
                    <a:lstStyle/>
                    <a:p>
                      <a:pPr algn="l" fontAlgn="ctr"/>
                      <a:r>
                        <a:rPr lang="tr-TR" sz="1300" b="0" i="0" u="none" strike="noStrike">
                          <a:latin typeface="Trebuchet MS"/>
                        </a:rPr>
                        <a:t>TL/m²</a:t>
                      </a:r>
                    </a:p>
                  </a:txBody>
                  <a:tcPr marL="11534" marR="11534" marT="11534" marB="0" anchor="ctr">
                    <a:lnL>
                      <a:noFill/>
                    </a:lnL>
                    <a:lnR>
                      <a:noFill/>
                    </a:lnR>
                    <a:lnT>
                      <a:noFill/>
                    </a:lnT>
                    <a:lnB>
                      <a:noFill/>
                    </a:lnB>
                  </a:tcPr>
                </a:tc>
                <a:tc gridSpan="5">
                  <a:txBody>
                    <a:bodyPr/>
                    <a:lstStyle/>
                    <a:p>
                      <a:pPr algn="just" fontAlgn="ctr"/>
                      <a:r>
                        <a:rPr lang="tr-TR" sz="1100" b="0" i="0" u="none" strike="noStrike">
                          <a:latin typeface="Times New Roman"/>
                        </a:rPr>
                        <a:t> (4/1/1961 tarihli ve 213 sayılı Vergi Usul Kanununun mükerrer 298 inci maddesi hükümleri uyarınca tespit ve ilan edilen yeniden değerleme oranında bir Türk Lirasının küsuru da dikkate alınmak suretiyle artırılarak uygulanmıştır.)</a:t>
                      </a:r>
                    </a:p>
                  </a:txBody>
                  <a:tcPr marL="11534" marR="11534" marT="11534"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49822">
                <a:tc>
                  <a:txBody>
                    <a:bodyPr/>
                    <a:lstStyle/>
                    <a:p>
                      <a:pPr algn="l" fontAlgn="ctr"/>
                      <a:endParaRPr lang="tr-TR" sz="1300" b="0" i="0" u="none" strike="noStrike">
                        <a:latin typeface="Trebuchet MS"/>
                      </a:endParaRPr>
                    </a:p>
                  </a:txBody>
                  <a:tcPr marL="11534" marR="11534" marT="115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tr-TR" sz="1300" b="1" i="0" u="none" strike="noStrike">
                          <a:latin typeface="Trebuchet MS"/>
                        </a:rPr>
                        <a:t>Yapının İmar Mevzuatına aykırı toplam M² si:</a:t>
                      </a:r>
                    </a:p>
                  </a:txBody>
                  <a:tcPr marL="11534" marR="11534" marT="1153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tr-TR" sz="1300" b="0" i="0" u="none" strike="noStrike">
                          <a:latin typeface="Trebuchet MS"/>
                        </a:rPr>
                        <a:t>285,18</a:t>
                      </a:r>
                    </a:p>
                  </a:txBody>
                  <a:tcPr marL="11534" marR="11534" marT="11534" marB="0" anchor="ctr">
                    <a:lnL>
                      <a:noFill/>
                    </a:lnL>
                    <a:lnR>
                      <a:noFill/>
                    </a:lnR>
                    <a:lnT>
                      <a:noFill/>
                    </a:lnT>
                    <a:lnB>
                      <a:noFill/>
                    </a:lnB>
                  </a:tcPr>
                </a:tc>
                <a:tc>
                  <a:txBody>
                    <a:bodyPr/>
                    <a:lstStyle/>
                    <a:p>
                      <a:pPr algn="l" fontAlgn="ctr"/>
                      <a:r>
                        <a:rPr lang="tr-TR" sz="1300" b="0" i="0" u="none" strike="noStrike">
                          <a:latin typeface="Trebuchet MS"/>
                        </a:rPr>
                        <a:t>m²</a:t>
                      </a:r>
                    </a:p>
                  </a:txBody>
                  <a:tcPr marL="11534" marR="11534" marT="11534" marB="0" anchor="ctr">
                    <a:lnL>
                      <a:noFill/>
                    </a:lnL>
                    <a:lnR>
                      <a:noFill/>
                    </a:lnR>
                    <a:lnT>
                      <a:noFill/>
                    </a:lnT>
                    <a:lnB>
                      <a:noFill/>
                    </a:lnB>
                  </a:tcPr>
                </a:tc>
                <a:tc>
                  <a:txBody>
                    <a:bodyPr/>
                    <a:lstStyle/>
                    <a:p>
                      <a:pPr algn="l" fontAlgn="ctr"/>
                      <a:endParaRPr lang="tr-TR" sz="1300" b="0" i="0" u="none" strike="noStrike">
                        <a:latin typeface="Trebuchet MS"/>
                      </a:endParaRPr>
                    </a:p>
                  </a:txBody>
                  <a:tcPr marL="11534" marR="11534" marT="11534" marB="0" anchor="ctr">
                    <a:lnL>
                      <a:noFill/>
                    </a:lnL>
                    <a:lnR>
                      <a:noFill/>
                    </a:lnR>
                    <a:lnT>
                      <a:noFill/>
                    </a:lnT>
                    <a:lnB>
                      <a:noFill/>
                    </a:lnB>
                  </a:tcPr>
                </a:tc>
                <a:tc>
                  <a:txBody>
                    <a:bodyPr/>
                    <a:lstStyle/>
                    <a:p>
                      <a:pPr algn="l" fontAlgn="ctr"/>
                      <a:endParaRPr lang="tr-TR" sz="1300" b="0" i="0" u="none" strike="noStrike">
                        <a:latin typeface="Trebuchet MS"/>
                      </a:endParaRPr>
                    </a:p>
                  </a:txBody>
                  <a:tcPr marL="11534" marR="11534" marT="11534" marB="0" anchor="ctr">
                    <a:lnL>
                      <a:noFill/>
                    </a:lnL>
                    <a:lnR>
                      <a:noFill/>
                    </a:lnR>
                    <a:lnT>
                      <a:noFill/>
                    </a:lnT>
                    <a:lnB>
                      <a:noFill/>
                    </a:lnB>
                  </a:tcPr>
                </a:tc>
                <a:tc>
                  <a:txBody>
                    <a:bodyPr/>
                    <a:lstStyle/>
                    <a:p>
                      <a:pPr algn="l" fontAlgn="ctr"/>
                      <a:endParaRPr lang="tr-TR" sz="1300" b="0" i="0" u="none" strike="noStrike">
                        <a:latin typeface="Trebuchet MS"/>
                      </a:endParaRPr>
                    </a:p>
                  </a:txBody>
                  <a:tcPr marL="11534" marR="11534" marT="11534" marB="0" anchor="ctr">
                    <a:lnL>
                      <a:noFill/>
                    </a:lnL>
                    <a:lnR>
                      <a:noFill/>
                    </a:lnR>
                    <a:lnT>
                      <a:noFill/>
                    </a:lnT>
                    <a:lnB>
                      <a:noFill/>
                    </a:lnB>
                  </a:tcPr>
                </a:tc>
                <a:tc>
                  <a:txBody>
                    <a:bodyPr/>
                    <a:lstStyle/>
                    <a:p>
                      <a:pPr algn="l" fontAlgn="ctr"/>
                      <a:endParaRPr lang="tr-TR" sz="1300" b="0" i="0" u="none" strike="noStrike">
                        <a:latin typeface="Trebuchet MS"/>
                      </a:endParaRPr>
                    </a:p>
                  </a:txBody>
                  <a:tcPr marL="11534" marR="11534" marT="11534" marB="0" anchor="ctr">
                    <a:lnL>
                      <a:noFill/>
                    </a:lnL>
                    <a:lnR>
                      <a:noFill/>
                    </a:lnR>
                    <a:lnT>
                      <a:noFill/>
                    </a:lnT>
                    <a:lnB>
                      <a:noFill/>
                    </a:lnB>
                  </a:tcPr>
                </a:tc>
                <a:tc>
                  <a:txBody>
                    <a:bodyPr/>
                    <a:lstStyle/>
                    <a:p>
                      <a:pPr algn="l" fontAlgn="ctr"/>
                      <a:r>
                        <a:rPr lang="tr-TR" sz="1300" b="0" i="0" u="none" strike="noStrike">
                          <a:latin typeface="Trebuchet MS"/>
                        </a:rPr>
                        <a:t> </a:t>
                      </a:r>
                    </a:p>
                  </a:txBody>
                  <a:tcPr marL="11534" marR="11534" marT="11534" marB="0" anchor="ctr">
                    <a:lnL>
                      <a:noFill/>
                    </a:lnL>
                    <a:lnR w="6350" cap="flat" cmpd="sng" algn="ctr">
                      <a:solidFill>
                        <a:srgbClr val="000000"/>
                      </a:solidFill>
                      <a:prstDash val="solid"/>
                      <a:round/>
                      <a:headEnd type="none" w="med" len="med"/>
                      <a:tailEnd type="none" w="med" len="med"/>
                    </a:lnR>
                    <a:lnT>
                      <a:noFill/>
                    </a:lnT>
                    <a:lnB>
                      <a:noFill/>
                    </a:lnB>
                  </a:tcPr>
                </a:tc>
              </a:tr>
              <a:tr h="230678">
                <a:tc>
                  <a:txBody>
                    <a:bodyPr/>
                    <a:lstStyle/>
                    <a:p>
                      <a:pPr algn="l" fontAlgn="ctr"/>
                      <a:endParaRPr lang="tr-TR" sz="1300" b="0" i="0" u="none" strike="noStrike">
                        <a:latin typeface="Trebuchet MS"/>
                      </a:endParaRPr>
                    </a:p>
                  </a:txBody>
                  <a:tcPr marL="11534" marR="11534" marT="115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tr-TR" sz="1300" b="1" i="0" u="none" strike="noStrike">
                          <a:latin typeface="Trebuchet MS"/>
                        </a:rPr>
                        <a:t> </a:t>
                      </a:r>
                    </a:p>
                  </a:txBody>
                  <a:tcPr marL="11534" marR="11534" marT="1153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tr-TR" sz="1300" b="0" i="0" u="none" strike="noStrike">
                        <a:latin typeface="Trebuchet MS"/>
                      </a:endParaRPr>
                    </a:p>
                  </a:txBody>
                  <a:tcPr marL="11534" marR="11534" marT="11534" marB="0" anchor="ctr">
                    <a:lnL>
                      <a:noFill/>
                    </a:lnL>
                    <a:lnR>
                      <a:noFill/>
                    </a:lnR>
                    <a:lnT>
                      <a:noFill/>
                    </a:lnT>
                    <a:lnB>
                      <a:noFill/>
                    </a:lnB>
                  </a:tcPr>
                </a:tc>
                <a:tc>
                  <a:txBody>
                    <a:bodyPr/>
                    <a:lstStyle/>
                    <a:p>
                      <a:pPr algn="l" fontAlgn="ctr"/>
                      <a:endParaRPr lang="tr-TR" sz="1300" b="0" i="0" u="none" strike="noStrike">
                        <a:latin typeface="Trebuchet MS"/>
                      </a:endParaRPr>
                    </a:p>
                  </a:txBody>
                  <a:tcPr marL="11534" marR="11534" marT="11534" marB="0" anchor="ctr">
                    <a:lnL>
                      <a:noFill/>
                    </a:lnL>
                    <a:lnR>
                      <a:noFill/>
                    </a:lnR>
                    <a:lnT>
                      <a:noFill/>
                    </a:lnT>
                    <a:lnB>
                      <a:noFill/>
                    </a:lnB>
                  </a:tcPr>
                </a:tc>
                <a:tc>
                  <a:txBody>
                    <a:bodyPr/>
                    <a:lstStyle/>
                    <a:p>
                      <a:pPr algn="l" fontAlgn="ctr"/>
                      <a:endParaRPr lang="tr-TR" sz="1300" b="0" i="0" u="none" strike="noStrike">
                        <a:latin typeface="Trebuchet MS"/>
                      </a:endParaRPr>
                    </a:p>
                  </a:txBody>
                  <a:tcPr marL="11534" marR="11534" marT="11534" marB="0" anchor="ctr">
                    <a:lnL>
                      <a:noFill/>
                    </a:lnL>
                    <a:lnR>
                      <a:noFill/>
                    </a:lnR>
                    <a:lnT>
                      <a:noFill/>
                    </a:lnT>
                    <a:lnB>
                      <a:noFill/>
                    </a:lnB>
                  </a:tcPr>
                </a:tc>
                <a:tc>
                  <a:txBody>
                    <a:bodyPr/>
                    <a:lstStyle/>
                    <a:p>
                      <a:pPr algn="l" fontAlgn="ctr"/>
                      <a:endParaRPr lang="tr-TR" sz="1300" b="0" i="0" u="none" strike="noStrike">
                        <a:latin typeface="Trebuchet MS"/>
                      </a:endParaRPr>
                    </a:p>
                  </a:txBody>
                  <a:tcPr marL="11534" marR="11534" marT="11534" marB="0" anchor="ctr">
                    <a:lnL>
                      <a:noFill/>
                    </a:lnL>
                    <a:lnR>
                      <a:noFill/>
                    </a:lnR>
                    <a:lnT>
                      <a:noFill/>
                    </a:lnT>
                    <a:lnB>
                      <a:noFill/>
                    </a:lnB>
                  </a:tcPr>
                </a:tc>
                <a:tc>
                  <a:txBody>
                    <a:bodyPr/>
                    <a:lstStyle/>
                    <a:p>
                      <a:pPr algn="l" fontAlgn="ctr"/>
                      <a:endParaRPr lang="tr-TR" sz="1300" b="0" i="0" u="none" strike="noStrike">
                        <a:latin typeface="Trebuchet MS"/>
                      </a:endParaRPr>
                    </a:p>
                  </a:txBody>
                  <a:tcPr marL="11534" marR="11534" marT="11534" marB="0" anchor="ctr">
                    <a:lnL>
                      <a:noFill/>
                    </a:lnL>
                    <a:lnR>
                      <a:noFill/>
                    </a:lnR>
                    <a:lnT>
                      <a:noFill/>
                    </a:lnT>
                    <a:lnB>
                      <a:noFill/>
                    </a:lnB>
                  </a:tcPr>
                </a:tc>
                <a:tc>
                  <a:txBody>
                    <a:bodyPr/>
                    <a:lstStyle/>
                    <a:p>
                      <a:pPr algn="l" fontAlgn="ctr"/>
                      <a:endParaRPr lang="tr-TR" sz="1300" b="0" i="0" u="none" strike="noStrike">
                        <a:latin typeface="Trebuchet MS"/>
                      </a:endParaRPr>
                    </a:p>
                  </a:txBody>
                  <a:tcPr marL="11534" marR="11534" marT="11534" marB="0" anchor="ctr">
                    <a:lnL>
                      <a:noFill/>
                    </a:lnL>
                    <a:lnR>
                      <a:noFill/>
                    </a:lnR>
                    <a:lnT>
                      <a:noFill/>
                    </a:lnT>
                    <a:lnB>
                      <a:noFill/>
                    </a:lnB>
                  </a:tcPr>
                </a:tc>
                <a:tc>
                  <a:txBody>
                    <a:bodyPr/>
                    <a:lstStyle/>
                    <a:p>
                      <a:pPr algn="l" fontAlgn="ctr"/>
                      <a:r>
                        <a:rPr lang="tr-TR" sz="1300" b="0" i="0" u="none" strike="noStrike">
                          <a:latin typeface="Trebuchet MS"/>
                        </a:rPr>
                        <a:t> </a:t>
                      </a:r>
                    </a:p>
                  </a:txBody>
                  <a:tcPr marL="11534" marR="11534" marT="11534" marB="0" anchor="ctr">
                    <a:lnL>
                      <a:noFill/>
                    </a:lnL>
                    <a:lnR w="6350" cap="flat" cmpd="sng" algn="ctr">
                      <a:solidFill>
                        <a:srgbClr val="000000"/>
                      </a:solidFill>
                      <a:prstDash val="solid"/>
                      <a:round/>
                      <a:headEnd type="none" w="med" len="med"/>
                      <a:tailEnd type="none" w="med" len="med"/>
                    </a:lnR>
                    <a:lnT>
                      <a:noFill/>
                    </a:lnT>
                    <a:lnB>
                      <a:noFill/>
                    </a:lnB>
                  </a:tcPr>
                </a:tc>
              </a:tr>
              <a:tr h="299881">
                <a:tc>
                  <a:txBody>
                    <a:bodyPr/>
                    <a:lstStyle/>
                    <a:p>
                      <a:pPr algn="l" fontAlgn="ctr"/>
                      <a:endParaRPr lang="tr-TR" sz="1300" b="0" i="0" u="none" strike="noStrike">
                        <a:latin typeface="Trebuchet MS"/>
                      </a:endParaRPr>
                    </a:p>
                  </a:txBody>
                  <a:tcPr marL="11534" marR="11534" marT="115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tr-TR" sz="1400" b="1" i="1" u="none" strike="noStrike">
                          <a:latin typeface="Trebuchet MS"/>
                        </a:rPr>
                        <a:t>İdari Para Cezası tutarı :</a:t>
                      </a:r>
                    </a:p>
                  </a:txBody>
                  <a:tcPr marL="11534" marR="11534" marT="1153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tr-TR" sz="1400" b="1" i="1" u="none" strike="noStrike" dirty="0" smtClean="0">
                          <a:latin typeface="Trebuchet MS"/>
                        </a:rPr>
                        <a:t>11.932,57</a:t>
                      </a:r>
                      <a:endParaRPr lang="tr-TR" sz="1400" b="1" i="1" u="none" strike="noStrike" dirty="0">
                        <a:latin typeface="Trebuchet MS"/>
                      </a:endParaRPr>
                    </a:p>
                  </a:txBody>
                  <a:tcPr marL="11534" marR="11534" marT="11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400" b="1" i="1" u="none" strike="noStrike">
                          <a:latin typeface="Trebuchet MS"/>
                        </a:rPr>
                        <a:t>TL</a:t>
                      </a:r>
                    </a:p>
                  </a:txBody>
                  <a:tcPr marL="11534" marR="11534" marT="11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1534" marR="11534" marT="11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1534" marR="11534" marT="11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1534" marR="11534" marT="11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1534" marR="11534" marT="115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300" b="0" i="0" u="none" strike="noStrike">
                          <a:latin typeface="Trebuchet MS"/>
                        </a:rPr>
                        <a:t> </a:t>
                      </a:r>
                    </a:p>
                  </a:txBody>
                  <a:tcPr marL="11534" marR="11534" marT="1153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65280">
                <a:tc>
                  <a:txBody>
                    <a:bodyPr/>
                    <a:lstStyle/>
                    <a:p>
                      <a:pPr algn="l" fontAlgn="ctr"/>
                      <a:endParaRPr lang="tr-TR" sz="1300" b="0" i="0" u="none" strike="noStrike">
                        <a:latin typeface="Trebuchet MS"/>
                      </a:endParaRPr>
                    </a:p>
                  </a:txBody>
                  <a:tcPr marL="11534" marR="11534" marT="11534" marB="0" anchor="ctr">
                    <a:lnL>
                      <a:noFill/>
                    </a:lnL>
                    <a:lnR>
                      <a:noFill/>
                    </a:lnR>
                    <a:lnT>
                      <a:noFill/>
                    </a:lnT>
                    <a:lnB>
                      <a:noFill/>
                    </a:lnB>
                  </a:tcPr>
                </a:tc>
                <a:tc>
                  <a:txBody>
                    <a:bodyPr/>
                    <a:lstStyle/>
                    <a:p>
                      <a:pPr algn="l" fontAlgn="ctr"/>
                      <a:endParaRPr lang="tr-TR" sz="1300" b="0" i="0" u="none" strike="noStrike">
                        <a:latin typeface="Trebuchet MS"/>
                      </a:endParaRPr>
                    </a:p>
                  </a:txBody>
                  <a:tcPr marL="11534" marR="11534" marT="11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1534" marR="11534" marT="11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1534" marR="11534" marT="11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1534" marR="11534" marT="11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1534" marR="11534" marT="11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1534" marR="11534" marT="11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1534" marR="11534" marT="11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1300" b="0" i="0" u="none" strike="noStrike">
                        <a:latin typeface="Trebuchet MS"/>
                      </a:endParaRPr>
                    </a:p>
                  </a:txBody>
                  <a:tcPr marL="11534" marR="11534" marT="11534" marB="0" anchor="ctr">
                    <a:lnL>
                      <a:noFill/>
                    </a:lnL>
                    <a:lnR>
                      <a:noFill/>
                    </a:lnR>
                    <a:lnT w="6350" cap="flat" cmpd="sng" algn="ctr">
                      <a:solidFill>
                        <a:srgbClr val="000000"/>
                      </a:solidFill>
                      <a:prstDash val="solid"/>
                      <a:round/>
                      <a:headEnd type="none" w="med" len="med"/>
                      <a:tailEnd type="none" w="med" len="med"/>
                    </a:lnT>
                    <a:lnB>
                      <a:noFill/>
                    </a:lnB>
                  </a:tcPr>
                </a:tc>
              </a:tr>
              <a:tr h="853507">
                <a:tc>
                  <a:txBody>
                    <a:bodyPr/>
                    <a:lstStyle/>
                    <a:p>
                      <a:pPr algn="l" fontAlgn="ctr"/>
                      <a:endParaRPr lang="tr-TR" sz="1300" b="0" i="0" u="none" strike="noStrike">
                        <a:latin typeface="Trebuchet MS"/>
                      </a:endParaRPr>
                    </a:p>
                  </a:txBody>
                  <a:tcPr marL="11534" marR="11534" marT="11534" marB="0" anchor="ctr">
                    <a:lnL>
                      <a:noFill/>
                    </a:lnL>
                    <a:lnR>
                      <a:noFill/>
                    </a:lnR>
                    <a:lnT>
                      <a:noFill/>
                    </a:lnT>
                    <a:lnB>
                      <a:noFill/>
                    </a:lnB>
                  </a:tcPr>
                </a:tc>
                <a:tc gridSpan="8">
                  <a:txBody>
                    <a:bodyPr/>
                    <a:lstStyle/>
                    <a:p>
                      <a:pPr algn="just" fontAlgn="ctr"/>
                      <a:r>
                        <a:rPr lang="tr-TR" sz="1400" b="1" i="1" u="none" strike="noStrike" dirty="0">
                          <a:latin typeface="Trebuchet MS"/>
                        </a:rPr>
                        <a:t>     3194 sayılı İmar Kanunun 42. Maddesinin (a) ve (b) bentlerinde  belirtilen şekilde tespit edilen İdari para cezası miktarına (c) bendinde belirtilen  durumlara göre ayrı ayrı ilave edilerek Toplam İdari Para Cezası Tutarının Belirlenmesi hesabı :</a:t>
                      </a:r>
                    </a:p>
                  </a:txBody>
                  <a:tcPr marL="11534" marR="11534" marT="11534"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pic>
        <p:nvPicPr>
          <p:cNvPr id="3" name="Resim 1"/>
          <p:cNvPicPr>
            <a:picLocks noChangeAspect="1"/>
          </p:cNvPicPr>
          <p:nvPr/>
        </p:nvPicPr>
        <p:blipFill>
          <a:blip r:embed="rId2"/>
          <a:srcRect/>
          <a:stretch>
            <a:fillRect/>
          </a:stretch>
        </p:blipFill>
        <p:spPr bwMode="auto">
          <a:xfrm>
            <a:off x="7715250" y="0"/>
            <a:ext cx="1428750" cy="1196975"/>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29</a:t>
            </a:fld>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xmlns="" val="1864859303"/>
              </p:ext>
            </p:extLst>
          </p:nvPr>
        </p:nvGraphicFramePr>
        <p:xfrm>
          <a:off x="500034" y="857232"/>
          <a:ext cx="7929618" cy="5792153"/>
        </p:xfrm>
        <a:graphic>
          <a:graphicData uri="http://schemas.openxmlformats.org/drawingml/2006/table">
            <a:tbl>
              <a:tblPr firstRow="1" bandRow="1">
                <a:tableStyleId>{D7AC3CCA-C797-4891-BE02-D94E43425B78}</a:tableStyleId>
              </a:tblPr>
              <a:tblGrid>
                <a:gridCol w="3964809"/>
                <a:gridCol w="3964809"/>
              </a:tblGrid>
              <a:tr h="379813">
                <a:tc>
                  <a:txBody>
                    <a:bodyPr/>
                    <a:lstStyle/>
                    <a:p>
                      <a:pPr algn="ctr"/>
                      <a:r>
                        <a:rPr lang="tr-TR" dirty="0" smtClean="0">
                          <a:latin typeface="Times New Roman" pitchFamily="18" charset="0"/>
                          <a:cs typeface="Times New Roman" pitchFamily="18" charset="0"/>
                        </a:rPr>
                        <a:t>Mevcut  </a:t>
                      </a:r>
                      <a:endParaRPr lang="tr-TR" dirty="0">
                        <a:latin typeface="Times New Roman" pitchFamily="18" charset="0"/>
                        <a:cs typeface="Times New Roman" pitchFamily="18" charset="0"/>
                      </a:endParaRPr>
                    </a:p>
                  </a:txBody>
                  <a:tcPr/>
                </a:tc>
                <a:tc>
                  <a:txBody>
                    <a:bodyPr/>
                    <a:lstStyle/>
                    <a:p>
                      <a:pPr algn="ctr"/>
                      <a:r>
                        <a:rPr lang="tr-TR" dirty="0" smtClean="0">
                          <a:latin typeface="Times New Roman" pitchFamily="18" charset="0"/>
                          <a:cs typeface="Times New Roman" pitchFamily="18" charset="0"/>
                        </a:rPr>
                        <a:t>Değişiklik</a:t>
                      </a:r>
                      <a:endParaRPr lang="tr-TR" dirty="0">
                        <a:latin typeface="Times New Roman" pitchFamily="18" charset="0"/>
                        <a:cs typeface="Times New Roman" pitchFamily="18" charset="0"/>
                      </a:endParaRPr>
                    </a:p>
                  </a:txBody>
                  <a:tcPr/>
                </a:tc>
              </a:tr>
              <a:tr h="54123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solidFill>
                            <a:schemeClr val="tx1"/>
                          </a:solidFill>
                          <a:latin typeface="Times New Roman" pitchFamily="18" charset="0"/>
                          <a:cs typeface="Times New Roman" pitchFamily="18" charset="0"/>
                        </a:rPr>
                        <a:t>İmar Kanunu</a:t>
                      </a:r>
                    </a:p>
                    <a:p>
                      <a:r>
                        <a:rPr lang="tr-TR" sz="1600" b="1" dirty="0" smtClean="0">
                          <a:latin typeface="Times New Roman" pitchFamily="18" charset="0"/>
                          <a:cs typeface="Times New Roman" pitchFamily="18" charset="0"/>
                        </a:rPr>
                        <a:t>MADDE 8-</a:t>
                      </a:r>
                    </a:p>
                    <a:p>
                      <a:pPr algn="just"/>
                      <a:r>
                        <a:rPr lang="tr-TR" sz="1600" b="1" dirty="0" smtClean="0">
                          <a:latin typeface="Times New Roman" pitchFamily="18" charset="0"/>
                          <a:cs typeface="Times New Roman" pitchFamily="18" charset="0"/>
                        </a:rPr>
                        <a:t>b) İmar Planları; Nazım İmar Planı ve Uygulama İmar Planından meydana gelir. Mevcut ise bölge planı ve çevre düzeni plan kararlarına uygunluğu sağlanarak, belediye sınırları içinde kalan yerlerin nazım ve uygulama imar planları ilgili belediyelerce yapılır veya yaptırılır. </a:t>
                      </a:r>
                      <a:r>
                        <a:rPr lang="tr-TR" sz="1600" b="1" u="sng" dirty="0" smtClean="0">
                          <a:solidFill>
                            <a:srgbClr val="FF0000"/>
                          </a:solidFill>
                          <a:latin typeface="Times New Roman" pitchFamily="18" charset="0"/>
                          <a:cs typeface="Times New Roman" pitchFamily="18" charset="0"/>
                        </a:rPr>
                        <a:t>Belediye</a:t>
                      </a:r>
                      <a:r>
                        <a:rPr lang="tr-TR" sz="1600" b="1" dirty="0" smtClean="0">
                          <a:solidFill>
                            <a:srgbClr val="FF0000"/>
                          </a:solidFill>
                          <a:latin typeface="Times New Roman" pitchFamily="18" charset="0"/>
                          <a:cs typeface="Times New Roman" pitchFamily="18" charset="0"/>
                        </a:rPr>
                        <a:t> </a:t>
                      </a:r>
                      <a:r>
                        <a:rPr lang="tr-TR" sz="1600" b="1" dirty="0" smtClean="0">
                          <a:latin typeface="Times New Roman" pitchFamily="18" charset="0"/>
                          <a:cs typeface="Times New Roman" pitchFamily="18" charset="0"/>
                        </a:rPr>
                        <a:t>meclisince onaylanarak yürürlüğe girer. (Yeniden düzenleme dördüncü cümle: 12/7/2013-6495/73 md.) Bu planlar onay tarihinden itibaren belediye başkanlığınca tespit edilen ilan yerlerinde ve ilgili idarelerin internet sayfalarında bir ay süreyle eş zamanlı olarak ilan edilir.Bir aylık ilan süresi içinde planlara itiraz edilebilir. Belediye başkanlığınca belediye meclisine gönderilen itirazlar ve planları belediye meclisi </a:t>
                      </a:r>
                      <a:r>
                        <a:rPr lang="tr-TR" sz="1600" b="1" dirty="0" err="1" smtClean="0">
                          <a:latin typeface="Times New Roman" pitchFamily="18" charset="0"/>
                          <a:cs typeface="Times New Roman" pitchFamily="18" charset="0"/>
                        </a:rPr>
                        <a:t>onbeş</a:t>
                      </a:r>
                      <a:r>
                        <a:rPr lang="tr-TR" sz="1600" b="1" dirty="0" smtClean="0">
                          <a:latin typeface="Times New Roman" pitchFamily="18" charset="0"/>
                          <a:cs typeface="Times New Roman" pitchFamily="18" charset="0"/>
                        </a:rPr>
                        <a:t> gün içinde inceleyerek kesin karara bağlar. (1)</a:t>
                      </a:r>
                      <a:endParaRPr lang="tr-TR" sz="1600" b="1" dirty="0">
                        <a:latin typeface="Times New Roman" pitchFamily="18" charset="0"/>
                        <a:cs typeface="Times New Roman" pitchFamily="18" charset="0"/>
                      </a:endParaRPr>
                    </a:p>
                  </a:txBody>
                  <a:tcPr>
                    <a:blipFill>
                      <a:blip r:embed="rId2"/>
                      <a:tile tx="0" ty="0" sx="100000" sy="100000" flip="none" algn="tl"/>
                    </a:blipFill>
                  </a:tcPr>
                </a:tc>
                <a:tc>
                  <a:txBody>
                    <a:bodyPr/>
                    <a:lstStyle/>
                    <a:p>
                      <a:r>
                        <a:rPr lang="tr-TR" sz="1800" b="1" kern="1200" dirty="0" smtClean="0">
                          <a:solidFill>
                            <a:schemeClr val="tx1"/>
                          </a:solidFill>
                          <a:latin typeface="Times New Roman" pitchFamily="18" charset="0"/>
                          <a:ea typeface="+mn-ea"/>
                          <a:cs typeface="Times New Roman" pitchFamily="18" charset="0"/>
                        </a:rPr>
                        <a:t>MADDE</a:t>
                      </a:r>
                      <a:r>
                        <a:rPr lang="tr-TR" sz="1800" b="1" kern="1200" baseline="0" dirty="0" smtClean="0">
                          <a:solidFill>
                            <a:schemeClr val="tx1"/>
                          </a:solidFill>
                          <a:latin typeface="Times New Roman" pitchFamily="18" charset="0"/>
                          <a:ea typeface="+mn-ea"/>
                          <a:cs typeface="Times New Roman" pitchFamily="18" charset="0"/>
                        </a:rPr>
                        <a:t> 6-</a:t>
                      </a:r>
                    </a:p>
                    <a:p>
                      <a:pPr algn="just"/>
                      <a:r>
                        <a:rPr lang="tr-TR" sz="1800" b="1" kern="1200" dirty="0" smtClean="0">
                          <a:solidFill>
                            <a:schemeClr val="dk1"/>
                          </a:solidFill>
                          <a:latin typeface="Times New Roman" pitchFamily="18" charset="0"/>
                          <a:ea typeface="+mn-ea"/>
                          <a:cs typeface="Times New Roman" pitchFamily="18" charset="0"/>
                        </a:rPr>
                        <a:t>3194 sayılı Kanunun 8 inci maddesinin birinci fıkrasının (b) bendine ikinci cümlesinden sonra gelmek üzere aşağıdaki cümle eklenmiş, “Planlar, plan değişiklikleri ve plan revizyonları; kayıt altına alınmak ve arşivlenmek üzere Bakanlıkça oluşturulan elektronik ortama yüklenmek ve aynı sistem üzerinden Plan İşlem Numarası almak zorundadır.”</a:t>
                      </a:r>
                    </a:p>
                    <a:p>
                      <a:pPr algn="just"/>
                      <a:r>
                        <a:rPr lang="tr-TR" sz="1800" b="1" u="sng" kern="1200" dirty="0" smtClean="0">
                          <a:solidFill>
                            <a:srgbClr val="FF0000"/>
                          </a:solidFill>
                          <a:latin typeface="Times New Roman" pitchFamily="18" charset="0"/>
                          <a:ea typeface="+mn-ea"/>
                          <a:cs typeface="Times New Roman" pitchFamily="18" charset="0"/>
                        </a:rPr>
                        <a:t>    “Belediye” </a:t>
                      </a:r>
                      <a:r>
                        <a:rPr lang="tr-TR" sz="1800" b="1" kern="1200" dirty="0" smtClean="0">
                          <a:solidFill>
                            <a:schemeClr val="dk1"/>
                          </a:solidFill>
                          <a:latin typeface="Times New Roman" pitchFamily="18" charset="0"/>
                          <a:ea typeface="+mn-ea"/>
                          <a:cs typeface="Times New Roman" pitchFamily="18" charset="0"/>
                        </a:rPr>
                        <a:t>ibaresi </a:t>
                      </a:r>
                      <a:r>
                        <a:rPr lang="tr-TR" sz="1800" b="1" u="sng" kern="1200" dirty="0" smtClean="0">
                          <a:solidFill>
                            <a:srgbClr val="FF0000"/>
                          </a:solidFill>
                          <a:latin typeface="Times New Roman" pitchFamily="18" charset="0"/>
                          <a:ea typeface="+mn-ea"/>
                          <a:cs typeface="Times New Roman" pitchFamily="18" charset="0"/>
                        </a:rPr>
                        <a:t>“Planlar, belediye” </a:t>
                      </a:r>
                      <a:r>
                        <a:rPr lang="tr-TR" sz="1800" b="1" kern="1200" dirty="0" smtClean="0">
                          <a:solidFill>
                            <a:schemeClr val="dk1"/>
                          </a:solidFill>
                          <a:latin typeface="Times New Roman" pitchFamily="18" charset="0"/>
                          <a:ea typeface="+mn-ea"/>
                          <a:cs typeface="Times New Roman" pitchFamily="18" charset="0"/>
                        </a:rPr>
                        <a:t>şeklinde değiştirilmiştir.</a:t>
                      </a:r>
                      <a:endParaRPr lang="tr-TR" sz="1800" b="1" dirty="0">
                        <a:latin typeface="Times New Roman" pitchFamily="18" charset="0"/>
                        <a:cs typeface="Times New Roman" pitchFamily="18" charset="0"/>
                      </a:endParaRPr>
                    </a:p>
                  </a:txBody>
                  <a:tcPr>
                    <a:solidFill>
                      <a:srgbClr val="FFC000"/>
                    </a:solidFill>
                  </a:tcPr>
                </a:tc>
              </a:tr>
            </a:tbl>
          </a:graphicData>
        </a:graphic>
      </p:graphicFrame>
      <p:pic>
        <p:nvPicPr>
          <p:cNvPr id="3" name="Resim 1"/>
          <p:cNvPicPr>
            <a:picLocks noChangeAspect="1"/>
          </p:cNvPicPr>
          <p:nvPr/>
        </p:nvPicPr>
        <p:blipFill>
          <a:blip r:embed="rId3"/>
          <a:srcRect/>
          <a:stretch>
            <a:fillRect/>
          </a:stretch>
        </p:blipFill>
        <p:spPr bwMode="auto">
          <a:xfrm>
            <a:off x="7715250" y="0"/>
            <a:ext cx="1428750" cy="1196975"/>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3</a:t>
            </a:fld>
            <a:endParaRPr lang="tr-T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785786" y="1142984"/>
          <a:ext cx="7644028" cy="5072096"/>
        </p:xfrm>
        <a:graphic>
          <a:graphicData uri="http://schemas.openxmlformats.org/drawingml/2006/table">
            <a:tbl>
              <a:tblPr/>
              <a:tblGrid>
                <a:gridCol w="122673"/>
                <a:gridCol w="5761772"/>
                <a:gridCol w="586528"/>
                <a:gridCol w="908543"/>
                <a:gridCol w="264512"/>
              </a:tblGrid>
              <a:tr h="436671">
                <a:tc>
                  <a:txBody>
                    <a:bodyPr/>
                    <a:lstStyle/>
                    <a:p>
                      <a:pPr algn="l" fontAlgn="ctr"/>
                      <a:endParaRPr lang="tr-TR" sz="1200" b="0" i="0" u="none" strike="noStrike" dirty="0">
                        <a:latin typeface="Trebuchet MS"/>
                      </a:endParaRPr>
                    </a:p>
                  </a:txBody>
                  <a:tcPr marL="11512" marR="11512" marT="1151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tr-TR" sz="1200" b="0" i="0" u="none" strike="noStrike">
                          <a:latin typeface="Trebuchet MS"/>
                        </a:rPr>
                        <a:t>1) Hisseli parselde diğer maliklerin muvafakati alınmaksızın yapılmış ise cezanın % 30’u,</a:t>
                      </a:r>
                    </a:p>
                  </a:txBody>
                  <a:tcPr marL="11512" marR="11512" marT="115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Trebuchet MS"/>
                        </a:rPr>
                        <a:t>EVET</a:t>
                      </a:r>
                    </a:p>
                  </a:txBody>
                  <a:tcPr marL="11512" marR="11512" marT="115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latin typeface="Trebuchet MS"/>
                        </a:rPr>
                        <a:t>3579,77</a:t>
                      </a:r>
                    </a:p>
                  </a:txBody>
                  <a:tcPr marL="11512" marR="11512" marT="1151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Trebuchet MS"/>
                        </a:rPr>
                        <a:t>TL</a:t>
                      </a:r>
                    </a:p>
                  </a:txBody>
                  <a:tcPr marL="11512" marR="11512" marT="1151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310">
                <a:tc>
                  <a:txBody>
                    <a:bodyPr/>
                    <a:lstStyle/>
                    <a:p>
                      <a:pPr algn="l" fontAlgn="ctr"/>
                      <a:endParaRPr lang="tr-TR" sz="1200" b="0" i="0" u="none" strike="noStrike">
                        <a:latin typeface="Trebuchet MS"/>
                      </a:endParaRPr>
                    </a:p>
                  </a:txBody>
                  <a:tcPr marL="11512" marR="11512" marT="1151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tr-TR" sz="1200" b="0" i="0" u="none" strike="noStrike">
                          <a:latin typeface="Trebuchet MS"/>
                        </a:rPr>
                        <a:t>2) Kamuya veya başkasına ait bir parselde yapılmış ise cezanın % 40’ı,</a:t>
                      </a:r>
                    </a:p>
                  </a:txBody>
                  <a:tcPr marL="11512" marR="11512" marT="115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Trebuchet MS"/>
                        </a:rPr>
                        <a:t>HAYIR</a:t>
                      </a:r>
                    </a:p>
                  </a:txBody>
                  <a:tcPr marL="11512" marR="11512" marT="115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solidFill>
                            <a:srgbClr val="FFFFFF"/>
                          </a:solidFill>
                          <a:latin typeface="Trebuchet MS"/>
                        </a:rPr>
                        <a:t>0,00</a:t>
                      </a:r>
                    </a:p>
                  </a:txBody>
                  <a:tcPr marL="11512" marR="11512" marT="1151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Trebuchet MS"/>
                        </a:rPr>
                        <a:t>TL</a:t>
                      </a:r>
                    </a:p>
                  </a:txBody>
                  <a:tcPr marL="11512" marR="11512" marT="1151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2654">
                <a:tc>
                  <a:txBody>
                    <a:bodyPr/>
                    <a:lstStyle/>
                    <a:p>
                      <a:pPr algn="l" fontAlgn="ctr"/>
                      <a:endParaRPr lang="tr-TR" sz="1200" b="0" i="0" u="none" strike="noStrike">
                        <a:latin typeface="Trebuchet MS"/>
                      </a:endParaRPr>
                    </a:p>
                  </a:txBody>
                  <a:tcPr marL="11512" marR="11512" marT="1151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tr-TR" sz="1200" b="0" i="0" u="none" strike="noStrike">
                          <a:latin typeface="Trebuchet MS"/>
                        </a:rPr>
                        <a:t>3) Uygulama imar planında veya parselasyon planında “Kamu Tesisi Alanı veya Umumî Hizmet Alanı” olarak belirlenmiş bir alanda yapılmış ise cezanın % 60’ı,</a:t>
                      </a:r>
                    </a:p>
                  </a:txBody>
                  <a:tcPr marL="11512" marR="11512" marT="115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Trebuchet MS"/>
                        </a:rPr>
                        <a:t>HAYIR</a:t>
                      </a:r>
                    </a:p>
                  </a:txBody>
                  <a:tcPr marL="11512" marR="11512" marT="115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solidFill>
                            <a:srgbClr val="FFFFFF"/>
                          </a:solidFill>
                          <a:latin typeface="Trebuchet MS"/>
                        </a:rPr>
                        <a:t>0,00</a:t>
                      </a:r>
                    </a:p>
                  </a:txBody>
                  <a:tcPr marL="11512" marR="11512" marT="1151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Trebuchet MS"/>
                        </a:rPr>
                        <a:t>TL</a:t>
                      </a:r>
                    </a:p>
                  </a:txBody>
                  <a:tcPr marL="11512" marR="11512" marT="1151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1458">
                <a:tc>
                  <a:txBody>
                    <a:bodyPr/>
                    <a:lstStyle/>
                    <a:p>
                      <a:pPr algn="l" fontAlgn="ctr"/>
                      <a:endParaRPr lang="tr-TR" sz="1200" b="0" i="0" u="none" strike="noStrike">
                        <a:latin typeface="Trebuchet MS"/>
                      </a:endParaRPr>
                    </a:p>
                  </a:txBody>
                  <a:tcPr marL="11512" marR="11512" marT="1151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tr-TR" sz="1200" b="0" i="0" u="none" strike="noStrike">
                          <a:latin typeface="Trebuchet MS"/>
                        </a:rPr>
                        <a:t>4) Mevcut haliyle veya öngörülen bir afet tehlikesi karşısında can ve mal emniyetini tehdit ediyor ise cezanın % 100’ü,</a:t>
                      </a:r>
                    </a:p>
                  </a:txBody>
                  <a:tcPr marL="11512" marR="11512" marT="115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Trebuchet MS"/>
                        </a:rPr>
                        <a:t>HAYIR</a:t>
                      </a:r>
                    </a:p>
                  </a:txBody>
                  <a:tcPr marL="11512" marR="11512" marT="115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solidFill>
                            <a:srgbClr val="FFFFFF"/>
                          </a:solidFill>
                          <a:latin typeface="Trebuchet MS"/>
                        </a:rPr>
                        <a:t>0,00</a:t>
                      </a:r>
                    </a:p>
                  </a:txBody>
                  <a:tcPr marL="11512" marR="11512" marT="1151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Trebuchet MS"/>
                        </a:rPr>
                        <a:t>TL</a:t>
                      </a:r>
                    </a:p>
                  </a:txBody>
                  <a:tcPr marL="11512" marR="11512" marT="1151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310">
                <a:tc>
                  <a:txBody>
                    <a:bodyPr/>
                    <a:lstStyle/>
                    <a:p>
                      <a:pPr algn="l" fontAlgn="ctr"/>
                      <a:endParaRPr lang="tr-TR" sz="1200" b="0" i="0" u="none" strike="noStrike">
                        <a:latin typeface="Trebuchet MS"/>
                      </a:endParaRPr>
                    </a:p>
                  </a:txBody>
                  <a:tcPr marL="11512" marR="11512" marT="1151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tr-TR" sz="1200" b="0" i="0" u="none" strike="noStrike">
                          <a:latin typeface="Trebuchet MS"/>
                        </a:rPr>
                        <a:t>5) Uygulama imar planı bulunan bir alanda yapılmış ise cezanın % 20’si,</a:t>
                      </a:r>
                    </a:p>
                  </a:txBody>
                  <a:tcPr marL="11512" marR="11512" marT="115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Trebuchet MS"/>
                        </a:rPr>
                        <a:t>HAYIR</a:t>
                      </a:r>
                    </a:p>
                  </a:txBody>
                  <a:tcPr marL="11512" marR="11512" marT="115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solidFill>
                            <a:srgbClr val="FFFFFF"/>
                          </a:solidFill>
                          <a:latin typeface="Trebuchet MS"/>
                        </a:rPr>
                        <a:t>0,00</a:t>
                      </a:r>
                    </a:p>
                  </a:txBody>
                  <a:tcPr marL="11512" marR="11512" marT="1151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Trebuchet MS"/>
                        </a:rPr>
                        <a:t>TL</a:t>
                      </a:r>
                    </a:p>
                  </a:txBody>
                  <a:tcPr marL="11512" marR="11512" marT="1151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310">
                <a:tc>
                  <a:txBody>
                    <a:bodyPr/>
                    <a:lstStyle/>
                    <a:p>
                      <a:pPr algn="l" fontAlgn="ctr"/>
                      <a:endParaRPr lang="tr-TR" sz="1200" b="0" i="0" u="none" strike="noStrike">
                        <a:latin typeface="Trebuchet MS"/>
                      </a:endParaRPr>
                    </a:p>
                  </a:txBody>
                  <a:tcPr marL="11512" marR="11512" marT="1151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tr-TR" sz="1200" b="0" i="0" u="none" strike="noStrike">
                          <a:latin typeface="Trebuchet MS"/>
                        </a:rPr>
                        <a:t>6) Yapılaşmaya yasaklanmış bir alanda yapılmış ise cezanın % 80’i,</a:t>
                      </a:r>
                    </a:p>
                  </a:txBody>
                  <a:tcPr marL="11512" marR="11512" marT="115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Trebuchet MS"/>
                        </a:rPr>
                        <a:t>HAYIR</a:t>
                      </a:r>
                    </a:p>
                  </a:txBody>
                  <a:tcPr marL="11512" marR="11512" marT="115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solidFill>
                            <a:srgbClr val="FFFFFF"/>
                          </a:solidFill>
                          <a:latin typeface="Trebuchet MS"/>
                        </a:rPr>
                        <a:t>0,00</a:t>
                      </a:r>
                    </a:p>
                  </a:txBody>
                  <a:tcPr marL="11512" marR="11512" marT="1151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Trebuchet MS"/>
                        </a:rPr>
                        <a:t>TL</a:t>
                      </a:r>
                    </a:p>
                  </a:txBody>
                  <a:tcPr marL="11512" marR="11512" marT="1151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474">
                <a:tc>
                  <a:txBody>
                    <a:bodyPr/>
                    <a:lstStyle/>
                    <a:p>
                      <a:pPr algn="l" fontAlgn="ctr"/>
                      <a:endParaRPr lang="tr-TR" sz="1200" b="0" i="0" u="none" strike="noStrike">
                        <a:latin typeface="Trebuchet MS"/>
                      </a:endParaRPr>
                    </a:p>
                  </a:txBody>
                  <a:tcPr marL="11512" marR="11512" marT="1151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tr-TR" sz="1200" b="0" i="0" u="none" strike="noStrike">
                          <a:latin typeface="Trebuchet MS"/>
                        </a:rPr>
                        <a:t>7) Özel kanunlar ile belirlenmiş özel imar rejimine tabi bir alanda yapılmış ise cezanın % 50’si,</a:t>
                      </a:r>
                    </a:p>
                  </a:txBody>
                  <a:tcPr marL="11512" marR="11512" marT="115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Trebuchet MS"/>
                        </a:rPr>
                        <a:t>HAYIR</a:t>
                      </a:r>
                    </a:p>
                  </a:txBody>
                  <a:tcPr marL="11512" marR="11512" marT="115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solidFill>
                            <a:srgbClr val="FFFFFF"/>
                          </a:solidFill>
                          <a:latin typeface="Trebuchet MS"/>
                        </a:rPr>
                        <a:t>0,00</a:t>
                      </a:r>
                    </a:p>
                  </a:txBody>
                  <a:tcPr marL="11512" marR="11512" marT="1151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Trebuchet MS"/>
                        </a:rPr>
                        <a:t>TL</a:t>
                      </a:r>
                    </a:p>
                  </a:txBody>
                  <a:tcPr marL="11512" marR="11512" marT="1151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310">
                <a:tc>
                  <a:txBody>
                    <a:bodyPr/>
                    <a:lstStyle/>
                    <a:p>
                      <a:pPr algn="l" fontAlgn="ctr"/>
                      <a:endParaRPr lang="tr-TR" sz="1200" b="0" i="0" u="none" strike="noStrike">
                        <a:latin typeface="Trebuchet MS"/>
                      </a:endParaRPr>
                    </a:p>
                  </a:txBody>
                  <a:tcPr marL="11512" marR="11512" marT="1151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tr-TR" sz="1200" b="0" i="0" u="none" strike="noStrike">
                          <a:latin typeface="Trebuchet MS"/>
                        </a:rPr>
                        <a:t>8) Ruhsatsız ise cezanın % 180’i,</a:t>
                      </a:r>
                    </a:p>
                  </a:txBody>
                  <a:tcPr marL="11512" marR="11512" marT="115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Trebuchet MS"/>
                        </a:rPr>
                        <a:t>HAYIR</a:t>
                      </a:r>
                    </a:p>
                  </a:txBody>
                  <a:tcPr marL="11512" marR="11512" marT="115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solidFill>
                            <a:srgbClr val="FFFFFF"/>
                          </a:solidFill>
                          <a:latin typeface="Trebuchet MS"/>
                        </a:rPr>
                        <a:t>0,00</a:t>
                      </a:r>
                    </a:p>
                  </a:txBody>
                  <a:tcPr marL="11512" marR="11512" marT="1151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Trebuchet MS"/>
                        </a:rPr>
                        <a:t>TL</a:t>
                      </a:r>
                    </a:p>
                  </a:txBody>
                  <a:tcPr marL="11512" marR="11512" marT="1151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704">
                <a:tc>
                  <a:txBody>
                    <a:bodyPr/>
                    <a:lstStyle/>
                    <a:p>
                      <a:pPr algn="l" fontAlgn="ctr"/>
                      <a:endParaRPr lang="tr-TR" sz="1200" b="0" i="0" u="none" strike="noStrike">
                        <a:latin typeface="Trebuchet MS"/>
                      </a:endParaRPr>
                    </a:p>
                  </a:txBody>
                  <a:tcPr marL="11512" marR="11512" marT="1151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tr-TR" sz="1000" b="0" i="0" u="none" strike="noStrike">
                          <a:latin typeface="Trebuchet MS"/>
                        </a:rPr>
                        <a:t>9) Ruhsatı hükümsüz hale gelmesine rağmen inşaatı sürdürülüyor ise cezanın % 50’si,</a:t>
                      </a:r>
                    </a:p>
                  </a:txBody>
                  <a:tcPr marL="11512" marR="11512" marT="115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latin typeface="Trebuchet MS"/>
                        </a:rPr>
                        <a:t>HAYIR</a:t>
                      </a:r>
                    </a:p>
                  </a:txBody>
                  <a:tcPr marL="11512" marR="11512" marT="115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solidFill>
                            <a:srgbClr val="FFFFFF"/>
                          </a:solidFill>
                          <a:latin typeface="Trebuchet MS"/>
                        </a:rPr>
                        <a:t>0,00</a:t>
                      </a:r>
                    </a:p>
                  </a:txBody>
                  <a:tcPr marL="11512" marR="11512" marT="1151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Trebuchet MS"/>
                        </a:rPr>
                        <a:t>TL</a:t>
                      </a:r>
                    </a:p>
                  </a:txBody>
                  <a:tcPr marL="11512" marR="11512" marT="1151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474">
                <a:tc>
                  <a:txBody>
                    <a:bodyPr/>
                    <a:lstStyle/>
                    <a:p>
                      <a:pPr algn="l" fontAlgn="ctr"/>
                      <a:endParaRPr lang="tr-TR" sz="1200" b="0" i="0" u="none" strike="noStrike">
                        <a:latin typeface="Trebuchet MS"/>
                      </a:endParaRPr>
                    </a:p>
                  </a:txBody>
                  <a:tcPr marL="11512" marR="11512" marT="1151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tr-TR" sz="1200" b="0" i="0" u="none" strike="noStrike">
                          <a:latin typeface="Trebuchet MS"/>
                        </a:rPr>
                        <a:t>10) Yapı kullanma izin belgesi alınmış olmakla birlikte, ruhsat alınmaksızın yeni inşaî faaliyete konu ise cezanın % 100’ü,</a:t>
                      </a:r>
                    </a:p>
                  </a:txBody>
                  <a:tcPr marL="11512" marR="11512" marT="115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latin typeface="Trebuchet MS"/>
                        </a:rPr>
                        <a:t>HAYIR</a:t>
                      </a:r>
                    </a:p>
                  </a:txBody>
                  <a:tcPr marL="11512" marR="11512" marT="115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solidFill>
                            <a:srgbClr val="FFFFFF"/>
                          </a:solidFill>
                          <a:latin typeface="Trebuchet MS"/>
                        </a:rPr>
                        <a:t>0,00</a:t>
                      </a:r>
                    </a:p>
                  </a:txBody>
                  <a:tcPr marL="11512" marR="11512" marT="1151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Trebuchet MS"/>
                        </a:rPr>
                        <a:t>TL</a:t>
                      </a:r>
                    </a:p>
                  </a:txBody>
                  <a:tcPr marL="11512" marR="11512" marT="1151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310">
                <a:tc>
                  <a:txBody>
                    <a:bodyPr/>
                    <a:lstStyle/>
                    <a:p>
                      <a:pPr algn="l" fontAlgn="ctr"/>
                      <a:endParaRPr lang="tr-TR" sz="1200" b="0" i="0" u="none" strike="noStrike">
                        <a:latin typeface="Trebuchet MS"/>
                      </a:endParaRPr>
                    </a:p>
                  </a:txBody>
                  <a:tcPr marL="11512" marR="11512" marT="1151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tr-TR" sz="1200" b="0" i="0" u="none" strike="noStrike">
                          <a:latin typeface="Trebuchet MS"/>
                        </a:rPr>
                        <a:t>11) İnşaî faaliyetleri tamamlanmış ve kullanılmıyor ise cezanın % 10’u,</a:t>
                      </a:r>
                    </a:p>
                  </a:txBody>
                  <a:tcPr marL="11512" marR="11512" marT="115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Trebuchet MS"/>
                        </a:rPr>
                        <a:t>HAYIR</a:t>
                      </a:r>
                    </a:p>
                  </a:txBody>
                  <a:tcPr marL="11512" marR="11512" marT="115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solidFill>
                            <a:srgbClr val="FFFFFF"/>
                          </a:solidFill>
                          <a:latin typeface="Trebuchet MS"/>
                        </a:rPr>
                        <a:t>0,00</a:t>
                      </a:r>
                    </a:p>
                  </a:txBody>
                  <a:tcPr marL="11512" marR="11512" marT="1151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Trebuchet MS"/>
                        </a:rPr>
                        <a:t>TL</a:t>
                      </a:r>
                    </a:p>
                  </a:txBody>
                  <a:tcPr marL="11512" marR="11512" marT="1151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310">
                <a:tc>
                  <a:txBody>
                    <a:bodyPr/>
                    <a:lstStyle/>
                    <a:p>
                      <a:pPr algn="l" fontAlgn="ctr"/>
                      <a:endParaRPr lang="tr-TR" sz="1200" b="0" i="0" u="none" strike="noStrike">
                        <a:latin typeface="Trebuchet MS"/>
                      </a:endParaRPr>
                    </a:p>
                  </a:txBody>
                  <a:tcPr marL="11512" marR="11512" marT="1151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tr-TR" sz="1200" b="0" i="0" u="none" strike="noStrike">
                          <a:latin typeface="Trebuchet MS"/>
                        </a:rPr>
                        <a:t>12) İnşaî faaliyetleri tamamlanmış ve kullanılıyor ise cezanın % 20’si,</a:t>
                      </a:r>
                    </a:p>
                  </a:txBody>
                  <a:tcPr marL="11512" marR="11512" marT="115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Trebuchet MS"/>
                        </a:rPr>
                        <a:t>HAYIR</a:t>
                      </a:r>
                    </a:p>
                  </a:txBody>
                  <a:tcPr marL="11512" marR="11512" marT="115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solidFill>
                            <a:srgbClr val="FFFFFF"/>
                          </a:solidFill>
                          <a:latin typeface="Trebuchet MS"/>
                        </a:rPr>
                        <a:t>0,00</a:t>
                      </a:r>
                    </a:p>
                  </a:txBody>
                  <a:tcPr marL="11512" marR="11512" marT="1151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Trebuchet MS"/>
                        </a:rPr>
                        <a:t>TL</a:t>
                      </a:r>
                    </a:p>
                  </a:txBody>
                  <a:tcPr marL="11512" marR="11512" marT="1151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310">
                <a:tc>
                  <a:txBody>
                    <a:bodyPr/>
                    <a:lstStyle/>
                    <a:p>
                      <a:pPr algn="l" fontAlgn="ctr"/>
                      <a:endParaRPr lang="tr-TR" sz="1200" b="0" i="0" u="none" strike="noStrike">
                        <a:latin typeface="Trebuchet MS"/>
                      </a:endParaRPr>
                    </a:p>
                  </a:txBody>
                  <a:tcPr marL="11512" marR="11512" marT="1151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tr-TR" sz="1200" b="0" i="0" u="none" strike="noStrike">
                          <a:latin typeface="Trebuchet MS"/>
                        </a:rPr>
                        <a:t>13) Çevre ve görüntü kirliliğine sebebiyet veriyor ise cezanın % 20’si,</a:t>
                      </a:r>
                    </a:p>
                  </a:txBody>
                  <a:tcPr marL="11512" marR="11512" marT="115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Trebuchet MS"/>
                        </a:rPr>
                        <a:t>HAYIR</a:t>
                      </a:r>
                    </a:p>
                  </a:txBody>
                  <a:tcPr marL="11512" marR="11512" marT="115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a:solidFill>
                            <a:srgbClr val="FFFFFF"/>
                          </a:solidFill>
                          <a:latin typeface="Trebuchet MS"/>
                        </a:rPr>
                        <a:t>0,00</a:t>
                      </a:r>
                    </a:p>
                  </a:txBody>
                  <a:tcPr marL="11512" marR="11512" marT="1151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Trebuchet MS"/>
                        </a:rPr>
                        <a:t>TL</a:t>
                      </a:r>
                    </a:p>
                  </a:txBody>
                  <a:tcPr marL="11512" marR="11512" marT="1151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491">
                <a:tc>
                  <a:txBody>
                    <a:bodyPr/>
                    <a:lstStyle/>
                    <a:p>
                      <a:pPr algn="l" fontAlgn="ctr"/>
                      <a:endParaRPr lang="tr-TR" sz="1200" b="0" i="0" u="none" strike="noStrike">
                        <a:latin typeface="Trebuchet MS"/>
                      </a:endParaRPr>
                    </a:p>
                  </a:txBody>
                  <a:tcPr marL="11512" marR="11512" marT="11512"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r" fontAlgn="ctr"/>
                      <a:r>
                        <a:rPr lang="tr-TR" sz="1400" b="1" i="0" u="none" strike="noStrike">
                          <a:latin typeface="Trebuchet MS"/>
                        </a:rPr>
                        <a:t>Toplam İdari Para Cezası :</a:t>
                      </a:r>
                    </a:p>
                  </a:txBody>
                  <a:tcPr marL="11512" marR="11512" marT="1151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r" fontAlgn="ctr"/>
                      <a:r>
                        <a:rPr lang="tr-TR" sz="1400" b="1" i="0" u="none" strike="noStrike" dirty="0" smtClean="0">
                          <a:latin typeface="Trebuchet MS"/>
                        </a:rPr>
                        <a:t>15.512,33</a:t>
                      </a:r>
                      <a:endParaRPr lang="tr-TR" sz="1400" b="1" i="0" u="none" strike="noStrike" dirty="0">
                        <a:latin typeface="Trebuchet MS"/>
                      </a:endParaRPr>
                    </a:p>
                  </a:txBody>
                  <a:tcPr marL="11512" marR="11512" marT="115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latin typeface="Trebuchet MS"/>
                        </a:rPr>
                        <a:t>TL</a:t>
                      </a:r>
                    </a:p>
                  </a:txBody>
                  <a:tcPr marL="11512" marR="11512" marT="1151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3" name="Resim 1"/>
          <p:cNvPicPr>
            <a:picLocks noChangeAspect="1"/>
          </p:cNvPicPr>
          <p:nvPr/>
        </p:nvPicPr>
        <p:blipFill>
          <a:blip r:embed="rId2"/>
          <a:srcRect/>
          <a:stretch>
            <a:fillRect/>
          </a:stretch>
        </p:blipFill>
        <p:spPr bwMode="auto">
          <a:xfrm>
            <a:off x="7858148" y="1"/>
            <a:ext cx="1285852" cy="1077258"/>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30</a:t>
            </a:fld>
            <a:endParaRPr lang="tr-T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xmlns="" val="3625445683"/>
              </p:ext>
            </p:extLst>
          </p:nvPr>
        </p:nvGraphicFramePr>
        <p:xfrm>
          <a:off x="500034" y="285728"/>
          <a:ext cx="8358246" cy="6012289"/>
        </p:xfrm>
        <a:graphic>
          <a:graphicData uri="http://schemas.openxmlformats.org/drawingml/2006/table">
            <a:tbl>
              <a:tblPr firstRow="1" bandRow="1">
                <a:tableStyleId>{D7AC3CCA-C797-4891-BE02-D94E43425B78}</a:tableStyleId>
              </a:tblPr>
              <a:tblGrid>
                <a:gridCol w="8358246"/>
              </a:tblGrid>
              <a:tr h="428628">
                <a:tc>
                  <a:txBody>
                    <a:bodyPr/>
                    <a:lstStyle/>
                    <a:p>
                      <a:pPr algn="ctr"/>
                      <a:endParaRPr lang="tr-TR" dirty="0"/>
                    </a:p>
                  </a:txBody>
                  <a:tcPr/>
                </a:tc>
              </a:tr>
              <a:tr h="5583661">
                <a:tc>
                  <a:txBody>
                    <a:bodyPr/>
                    <a:lstStyle/>
                    <a:p>
                      <a:endParaRPr lang="tr-TR" b="1" dirty="0" smtClean="0">
                        <a:solidFill>
                          <a:schemeClr val="tx1"/>
                        </a:solidFill>
                        <a:latin typeface="Times New Roman" pitchFamily="18" charset="0"/>
                        <a:cs typeface="Times New Roman" pitchFamily="18" charset="0"/>
                      </a:endParaRPr>
                    </a:p>
                  </a:txBody>
                  <a:tcPr>
                    <a:blipFill>
                      <a:blip r:embed="rId2"/>
                      <a:tile tx="0" ty="0" sx="100000" sy="100000" flip="none" algn="tl"/>
                    </a:blipFill>
                  </a:tcPr>
                </a:tc>
              </a:tr>
            </a:tbl>
          </a:graphicData>
        </a:graphic>
      </p:graphicFrame>
      <p:pic>
        <p:nvPicPr>
          <p:cNvPr id="3" name="Resim 1"/>
          <p:cNvPicPr>
            <a:picLocks noChangeAspect="1"/>
          </p:cNvPicPr>
          <p:nvPr/>
        </p:nvPicPr>
        <p:blipFill>
          <a:blip r:embed="rId3"/>
          <a:srcRect/>
          <a:stretch>
            <a:fillRect/>
          </a:stretch>
        </p:blipFill>
        <p:spPr bwMode="auto">
          <a:xfrm>
            <a:off x="7715250" y="0"/>
            <a:ext cx="1428750" cy="1196975"/>
          </a:xfrm>
          <a:prstGeom prst="rect">
            <a:avLst/>
          </a:prstGeom>
          <a:noFill/>
          <a:ln w="9525">
            <a:noFill/>
            <a:miter lim="800000"/>
            <a:headEnd/>
            <a:tailEnd/>
          </a:ln>
        </p:spPr>
      </p:pic>
      <p:graphicFrame>
        <p:nvGraphicFramePr>
          <p:cNvPr id="5" name="4 Tablo"/>
          <p:cNvGraphicFramePr>
            <a:graphicFrameLocks noGrp="1"/>
          </p:cNvGraphicFramePr>
          <p:nvPr/>
        </p:nvGraphicFramePr>
        <p:xfrm>
          <a:off x="571472" y="857232"/>
          <a:ext cx="7858181" cy="3069887"/>
        </p:xfrm>
        <a:graphic>
          <a:graphicData uri="http://schemas.openxmlformats.org/drawingml/2006/table">
            <a:tbl>
              <a:tblPr/>
              <a:tblGrid>
                <a:gridCol w="2435437"/>
                <a:gridCol w="1215718"/>
                <a:gridCol w="995770"/>
                <a:gridCol w="543874"/>
                <a:gridCol w="831809"/>
                <a:gridCol w="611858"/>
                <a:gridCol w="947779"/>
                <a:gridCol w="275936"/>
              </a:tblGrid>
              <a:tr h="500066">
                <a:tc>
                  <a:txBody>
                    <a:bodyPr/>
                    <a:lstStyle/>
                    <a:p>
                      <a:pPr algn="l" fontAlgn="ctr"/>
                      <a:r>
                        <a:rPr lang="tr-TR" sz="1400" b="1" i="0" u="none" strike="noStrike" dirty="0">
                          <a:latin typeface="Trebuchet MS"/>
                        </a:rPr>
                        <a:t>Söz konusu yapının sınıfı :</a:t>
                      </a:r>
                    </a:p>
                  </a:txBody>
                  <a:tcPr marL="9331" marR="9331" marT="933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tr-TR" sz="1400" b="0" i="0" u="none" strike="noStrike" dirty="0">
                          <a:latin typeface="Trebuchet MS"/>
                        </a:rPr>
                        <a:t>III.  Sınıf A Grubu</a:t>
                      </a:r>
                    </a:p>
                  </a:txBody>
                  <a:tcPr marL="9331" marR="9331" marT="9331" marB="0" anchor="ctr">
                    <a:lnL>
                      <a:noFill/>
                    </a:lnL>
                    <a:lnR>
                      <a:noFill/>
                    </a:lnR>
                    <a:lnT>
                      <a:noFill/>
                    </a:lnT>
                    <a:lnB>
                      <a:noFill/>
                    </a:lnB>
                  </a:tcPr>
                </a:tc>
                <a:tc>
                  <a:txBody>
                    <a:bodyPr/>
                    <a:lstStyle/>
                    <a:p>
                      <a:pPr algn="l" fontAlgn="ctr"/>
                      <a:endParaRPr lang="tr-TR" sz="1400" b="0" i="0" u="none" strike="noStrike">
                        <a:latin typeface="Trebuchet MS"/>
                      </a:endParaRPr>
                    </a:p>
                  </a:txBody>
                  <a:tcPr marL="9331" marR="9331" marT="9331" marB="0" anchor="ctr">
                    <a:lnL>
                      <a:noFill/>
                    </a:lnL>
                    <a:lnR>
                      <a:noFill/>
                    </a:lnR>
                    <a:lnT>
                      <a:noFill/>
                    </a:lnT>
                    <a:lnB>
                      <a:noFill/>
                    </a:lnB>
                  </a:tcPr>
                </a:tc>
                <a:tc>
                  <a:txBody>
                    <a:bodyPr/>
                    <a:lstStyle/>
                    <a:p>
                      <a:pPr algn="l" fontAlgn="ctr"/>
                      <a:endParaRPr lang="tr-TR" sz="1400" b="0" i="0" u="none" strike="noStrike">
                        <a:latin typeface="Trebuchet MS"/>
                      </a:endParaRPr>
                    </a:p>
                  </a:txBody>
                  <a:tcPr marL="9331" marR="9331" marT="9331" marB="0" anchor="ctr">
                    <a:lnL>
                      <a:noFill/>
                    </a:lnL>
                    <a:lnR>
                      <a:noFill/>
                    </a:lnR>
                    <a:lnT>
                      <a:noFill/>
                    </a:lnT>
                    <a:lnB>
                      <a:noFill/>
                    </a:lnB>
                  </a:tcPr>
                </a:tc>
                <a:tc>
                  <a:txBody>
                    <a:bodyPr/>
                    <a:lstStyle/>
                    <a:p>
                      <a:pPr algn="l" fontAlgn="ctr"/>
                      <a:endParaRPr lang="tr-TR" sz="1400" b="0" i="0" u="none" strike="noStrike">
                        <a:latin typeface="Trebuchet MS"/>
                      </a:endParaRPr>
                    </a:p>
                  </a:txBody>
                  <a:tcPr marL="9331" marR="9331" marT="9331" marB="0" anchor="ctr">
                    <a:lnL>
                      <a:noFill/>
                    </a:lnL>
                    <a:lnR>
                      <a:noFill/>
                    </a:lnR>
                    <a:lnT>
                      <a:noFill/>
                    </a:lnT>
                    <a:lnB>
                      <a:noFill/>
                    </a:lnB>
                  </a:tcPr>
                </a:tc>
                <a:tc>
                  <a:txBody>
                    <a:bodyPr/>
                    <a:lstStyle/>
                    <a:p>
                      <a:pPr algn="l" fontAlgn="ctr"/>
                      <a:endParaRPr lang="tr-TR" sz="1400" b="0" i="0" u="none" strike="noStrike">
                        <a:latin typeface="Trebuchet MS"/>
                      </a:endParaRPr>
                    </a:p>
                  </a:txBody>
                  <a:tcPr marL="9331" marR="9331" marT="9331" marB="0" anchor="ctr">
                    <a:lnL>
                      <a:noFill/>
                    </a:lnL>
                    <a:lnR>
                      <a:noFill/>
                    </a:lnR>
                    <a:lnT>
                      <a:noFill/>
                    </a:lnT>
                    <a:lnB>
                      <a:noFill/>
                    </a:lnB>
                  </a:tcPr>
                </a:tc>
                <a:tc>
                  <a:txBody>
                    <a:bodyPr/>
                    <a:lstStyle/>
                    <a:p>
                      <a:pPr algn="l" fontAlgn="ctr"/>
                      <a:endParaRPr lang="tr-TR" sz="1400" b="0" i="0" u="none" strike="noStrike">
                        <a:latin typeface="Trebuchet MS"/>
                      </a:endParaRPr>
                    </a:p>
                  </a:txBody>
                  <a:tcPr marL="9331" marR="9331" marT="9331" marB="0" anchor="ctr">
                    <a:lnL>
                      <a:noFill/>
                    </a:lnL>
                    <a:lnR>
                      <a:noFill/>
                    </a:lnR>
                    <a:lnT>
                      <a:noFill/>
                    </a:lnT>
                    <a:lnB>
                      <a:noFill/>
                    </a:lnB>
                  </a:tcPr>
                </a:tc>
                <a:tc>
                  <a:txBody>
                    <a:bodyPr/>
                    <a:lstStyle/>
                    <a:p>
                      <a:pPr algn="l" fontAlgn="ctr"/>
                      <a:r>
                        <a:rPr lang="tr-TR" sz="1000" b="0" i="0" u="none" strike="noStrike">
                          <a:latin typeface="Trebuchet MS"/>
                        </a:rPr>
                        <a:t> </a:t>
                      </a:r>
                    </a:p>
                  </a:txBody>
                  <a:tcPr marL="9331" marR="9331" marT="9331" marB="0" anchor="ctr">
                    <a:lnL>
                      <a:noFill/>
                    </a:lnL>
                    <a:lnR w="6350" cap="flat" cmpd="sng" algn="ctr">
                      <a:solidFill>
                        <a:srgbClr val="000000"/>
                      </a:solidFill>
                      <a:prstDash val="solid"/>
                      <a:round/>
                      <a:headEnd type="none" w="med" len="med"/>
                      <a:tailEnd type="none" w="med" len="med"/>
                    </a:lnR>
                    <a:lnT>
                      <a:noFill/>
                    </a:lnT>
                    <a:lnB>
                      <a:noFill/>
                    </a:lnB>
                  </a:tcPr>
                </a:tc>
              </a:tr>
              <a:tr h="1334198">
                <a:tc>
                  <a:txBody>
                    <a:bodyPr/>
                    <a:lstStyle/>
                    <a:p>
                      <a:pPr algn="l" fontAlgn="ctr"/>
                      <a:r>
                        <a:rPr lang="tr-TR" sz="1400" b="1" i="0" u="none" strike="noStrike" dirty="0">
                          <a:latin typeface="Trebuchet MS"/>
                        </a:rPr>
                        <a:t>İmar Kanunu 42. Maddesi gereği  mevzuata aykırı her bir m² için belirlenen idari para cezası tutarı:</a:t>
                      </a:r>
                    </a:p>
                  </a:txBody>
                  <a:tcPr marL="9331" marR="9331" marT="933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tr-TR" sz="1400" b="0" i="0" u="none" strike="noStrike" dirty="0">
                          <a:latin typeface="Trebuchet MS"/>
                        </a:rPr>
                        <a:t>51,29</a:t>
                      </a:r>
                    </a:p>
                  </a:txBody>
                  <a:tcPr marL="9331" marR="9331" marT="9331" marB="0" anchor="ctr">
                    <a:lnL>
                      <a:noFill/>
                    </a:lnL>
                    <a:lnR>
                      <a:noFill/>
                    </a:lnR>
                    <a:lnT>
                      <a:noFill/>
                    </a:lnT>
                    <a:lnB>
                      <a:noFill/>
                    </a:lnB>
                  </a:tcPr>
                </a:tc>
                <a:tc>
                  <a:txBody>
                    <a:bodyPr/>
                    <a:lstStyle/>
                    <a:p>
                      <a:pPr algn="l" fontAlgn="ctr"/>
                      <a:r>
                        <a:rPr lang="tr-TR" sz="1400" b="0" i="0" u="none" strike="noStrike" dirty="0">
                          <a:latin typeface="Trebuchet MS"/>
                        </a:rPr>
                        <a:t>TL/m²</a:t>
                      </a:r>
                    </a:p>
                  </a:txBody>
                  <a:tcPr marL="9331" marR="9331" marT="9331" marB="0" anchor="ctr">
                    <a:lnL>
                      <a:noFill/>
                    </a:lnL>
                    <a:lnR>
                      <a:noFill/>
                    </a:lnR>
                    <a:lnT>
                      <a:noFill/>
                    </a:lnT>
                    <a:lnB>
                      <a:noFill/>
                    </a:lnB>
                  </a:tcPr>
                </a:tc>
                <a:tc gridSpan="5">
                  <a:txBody>
                    <a:bodyPr/>
                    <a:lstStyle/>
                    <a:p>
                      <a:pPr algn="just" fontAlgn="ctr"/>
                      <a:r>
                        <a:rPr lang="tr-TR" sz="1400" b="0" i="0" u="none" strike="noStrike" dirty="0">
                          <a:latin typeface="Times New Roman"/>
                        </a:rPr>
                        <a:t> (4/1/1961 tarihli ve 213 sayılı Vergi Usul Kanununun mükerrer 298 inci maddesi hükümleri uyarınca tespit ve ilan edilen yeniden değerleme oranında bir Türk Lirasının küsuru da dikkate alınmak suretiyle artırılarak uygulanmıştır.)</a:t>
                      </a:r>
                    </a:p>
                  </a:txBody>
                  <a:tcPr marL="9331" marR="9331" marT="9331"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66066">
                <a:tc>
                  <a:txBody>
                    <a:bodyPr/>
                    <a:lstStyle/>
                    <a:p>
                      <a:pPr algn="l" fontAlgn="ctr"/>
                      <a:r>
                        <a:rPr lang="tr-TR" sz="1400" b="1" i="0" u="none" strike="noStrike" dirty="0">
                          <a:latin typeface="Trebuchet MS"/>
                        </a:rPr>
                        <a:t>Yapının İmar Mevzuatına aykırı toplam M² si:</a:t>
                      </a:r>
                    </a:p>
                  </a:txBody>
                  <a:tcPr marL="9331" marR="9331" marT="933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tr-TR" sz="1400" b="0" i="0" u="none" strike="noStrike">
                          <a:latin typeface="Trebuchet MS"/>
                        </a:rPr>
                        <a:t>100,00</a:t>
                      </a:r>
                    </a:p>
                  </a:txBody>
                  <a:tcPr marL="9331" marR="9331" marT="9331" marB="0" anchor="ctr">
                    <a:lnL>
                      <a:noFill/>
                    </a:lnL>
                    <a:lnR>
                      <a:noFill/>
                    </a:lnR>
                    <a:lnT>
                      <a:noFill/>
                    </a:lnT>
                    <a:lnB>
                      <a:noFill/>
                    </a:lnB>
                  </a:tcPr>
                </a:tc>
                <a:tc>
                  <a:txBody>
                    <a:bodyPr/>
                    <a:lstStyle/>
                    <a:p>
                      <a:pPr algn="l" fontAlgn="ctr"/>
                      <a:r>
                        <a:rPr lang="tr-TR" sz="1400" b="0" i="0" u="none" strike="noStrike">
                          <a:latin typeface="Trebuchet MS"/>
                        </a:rPr>
                        <a:t>m²</a:t>
                      </a:r>
                    </a:p>
                  </a:txBody>
                  <a:tcPr marL="9331" marR="9331" marT="9331" marB="0" anchor="ctr">
                    <a:lnL>
                      <a:noFill/>
                    </a:lnL>
                    <a:lnR>
                      <a:noFill/>
                    </a:lnR>
                    <a:lnT>
                      <a:noFill/>
                    </a:lnT>
                    <a:lnB>
                      <a:noFill/>
                    </a:lnB>
                  </a:tcPr>
                </a:tc>
                <a:tc>
                  <a:txBody>
                    <a:bodyPr/>
                    <a:lstStyle/>
                    <a:p>
                      <a:pPr algn="l" fontAlgn="ctr"/>
                      <a:endParaRPr lang="tr-TR" sz="1400" b="0" i="0" u="none" strike="noStrike">
                        <a:latin typeface="Trebuchet MS"/>
                      </a:endParaRPr>
                    </a:p>
                  </a:txBody>
                  <a:tcPr marL="9331" marR="9331" marT="9331" marB="0" anchor="ctr">
                    <a:lnL>
                      <a:noFill/>
                    </a:lnL>
                    <a:lnR>
                      <a:noFill/>
                    </a:lnR>
                    <a:lnT>
                      <a:noFill/>
                    </a:lnT>
                    <a:lnB>
                      <a:noFill/>
                    </a:lnB>
                  </a:tcPr>
                </a:tc>
                <a:tc>
                  <a:txBody>
                    <a:bodyPr/>
                    <a:lstStyle/>
                    <a:p>
                      <a:pPr algn="l" fontAlgn="ctr"/>
                      <a:endParaRPr lang="tr-TR" sz="1400" b="0" i="0" u="none" strike="noStrike">
                        <a:latin typeface="Trebuchet MS"/>
                      </a:endParaRPr>
                    </a:p>
                  </a:txBody>
                  <a:tcPr marL="9331" marR="9331" marT="9331" marB="0" anchor="ctr">
                    <a:lnL>
                      <a:noFill/>
                    </a:lnL>
                    <a:lnR>
                      <a:noFill/>
                    </a:lnR>
                    <a:lnT>
                      <a:noFill/>
                    </a:lnT>
                    <a:lnB>
                      <a:noFill/>
                    </a:lnB>
                  </a:tcPr>
                </a:tc>
                <a:tc>
                  <a:txBody>
                    <a:bodyPr/>
                    <a:lstStyle/>
                    <a:p>
                      <a:pPr algn="l" fontAlgn="ctr"/>
                      <a:endParaRPr lang="tr-TR" sz="1400" b="0" i="0" u="none" strike="noStrike" dirty="0">
                        <a:latin typeface="Trebuchet MS"/>
                      </a:endParaRPr>
                    </a:p>
                  </a:txBody>
                  <a:tcPr marL="9331" marR="9331" marT="9331" marB="0" anchor="ctr">
                    <a:lnL>
                      <a:noFill/>
                    </a:lnL>
                    <a:lnR>
                      <a:noFill/>
                    </a:lnR>
                    <a:lnT>
                      <a:noFill/>
                    </a:lnT>
                    <a:lnB>
                      <a:noFill/>
                    </a:lnB>
                  </a:tcPr>
                </a:tc>
                <a:tc>
                  <a:txBody>
                    <a:bodyPr/>
                    <a:lstStyle/>
                    <a:p>
                      <a:pPr algn="l" fontAlgn="ctr"/>
                      <a:endParaRPr lang="tr-TR" sz="1400" b="0" i="0" u="none" strike="noStrike" dirty="0">
                        <a:latin typeface="Trebuchet MS"/>
                      </a:endParaRPr>
                    </a:p>
                  </a:txBody>
                  <a:tcPr marL="9331" marR="9331" marT="9331" marB="0" anchor="ctr">
                    <a:lnL>
                      <a:noFill/>
                    </a:lnL>
                    <a:lnR>
                      <a:noFill/>
                    </a:lnR>
                    <a:lnT>
                      <a:noFill/>
                    </a:lnT>
                    <a:lnB>
                      <a:noFill/>
                    </a:lnB>
                  </a:tcPr>
                </a:tc>
                <a:tc>
                  <a:txBody>
                    <a:bodyPr/>
                    <a:lstStyle/>
                    <a:p>
                      <a:pPr algn="l" fontAlgn="ctr"/>
                      <a:r>
                        <a:rPr lang="tr-TR" sz="1000" b="0" i="0" u="none" strike="noStrike">
                          <a:latin typeface="Trebuchet MS"/>
                        </a:rPr>
                        <a:t> </a:t>
                      </a:r>
                    </a:p>
                  </a:txBody>
                  <a:tcPr marL="9331" marR="9331" marT="9331" marB="0" anchor="ctr">
                    <a:lnL>
                      <a:noFill/>
                    </a:lnL>
                    <a:lnR w="6350" cap="flat" cmpd="sng" algn="ctr">
                      <a:solidFill>
                        <a:srgbClr val="000000"/>
                      </a:solidFill>
                      <a:prstDash val="solid"/>
                      <a:round/>
                      <a:headEnd type="none" w="med" len="med"/>
                      <a:tailEnd type="none" w="med" len="med"/>
                    </a:lnR>
                    <a:lnT>
                      <a:noFill/>
                    </a:lnT>
                    <a:lnB>
                      <a:noFill/>
                    </a:lnB>
                  </a:tcPr>
                </a:tc>
              </a:tr>
              <a:tr h="569557">
                <a:tc>
                  <a:txBody>
                    <a:bodyPr/>
                    <a:lstStyle/>
                    <a:p>
                      <a:pPr algn="l" fontAlgn="ctr"/>
                      <a:r>
                        <a:rPr lang="tr-TR" sz="1400" b="1" i="1" u="none" strike="noStrike" dirty="0">
                          <a:latin typeface="Trebuchet MS"/>
                        </a:rPr>
                        <a:t>İdari Para Cezası tutarı :</a:t>
                      </a:r>
                    </a:p>
                  </a:txBody>
                  <a:tcPr marL="9331" marR="9331" marT="9331"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tr-TR" sz="1400" b="1" i="1" u="none" strike="noStrike">
                          <a:latin typeface="Trebuchet MS"/>
                        </a:rPr>
                        <a:t>5129,00</a:t>
                      </a:r>
                    </a:p>
                  </a:txBody>
                  <a:tcPr marL="9331" marR="9331" marT="933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400" b="1" i="1" u="none" strike="noStrike" dirty="0">
                          <a:latin typeface="Trebuchet MS"/>
                        </a:rPr>
                        <a:t>TL</a:t>
                      </a:r>
                    </a:p>
                  </a:txBody>
                  <a:tcPr marL="9331" marR="9331" marT="933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latin typeface="Trebuchet MS"/>
                        </a:rPr>
                        <a:t> </a:t>
                      </a:r>
                    </a:p>
                  </a:txBody>
                  <a:tcPr marL="9331" marR="9331" marT="933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latin typeface="Trebuchet MS"/>
                        </a:rPr>
                        <a:t> </a:t>
                      </a:r>
                    </a:p>
                  </a:txBody>
                  <a:tcPr marL="9331" marR="9331" marT="933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latin typeface="Trebuchet MS"/>
                        </a:rPr>
                        <a:t> </a:t>
                      </a:r>
                    </a:p>
                  </a:txBody>
                  <a:tcPr marL="9331" marR="9331" marT="933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latin typeface="Trebuchet MS"/>
                        </a:rPr>
                        <a:t> </a:t>
                      </a:r>
                    </a:p>
                  </a:txBody>
                  <a:tcPr marL="9331" marR="9331" marT="933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latin typeface="Trebuchet MS"/>
                        </a:rPr>
                        <a:t> </a:t>
                      </a:r>
                    </a:p>
                  </a:txBody>
                  <a:tcPr marL="9331" marR="9331" marT="9331"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graphicFrame>
        <p:nvGraphicFramePr>
          <p:cNvPr id="6" name="5 Tablo"/>
          <p:cNvGraphicFramePr>
            <a:graphicFrameLocks noGrp="1"/>
          </p:cNvGraphicFramePr>
          <p:nvPr/>
        </p:nvGraphicFramePr>
        <p:xfrm>
          <a:off x="571472" y="4000504"/>
          <a:ext cx="8286808" cy="2286016"/>
        </p:xfrm>
        <a:graphic>
          <a:graphicData uri="http://schemas.openxmlformats.org/drawingml/2006/table">
            <a:tbl>
              <a:tblPr/>
              <a:tblGrid>
                <a:gridCol w="8286808"/>
              </a:tblGrid>
              <a:tr h="2286016">
                <a:tc>
                  <a:txBody>
                    <a:bodyPr/>
                    <a:lstStyle/>
                    <a:p>
                      <a:pPr algn="just" fontAlgn="ctr"/>
                      <a:r>
                        <a:rPr lang="tr-TR" sz="1600" b="1" i="1" u="none" strike="noStrike" baseline="0" dirty="0" smtClean="0">
                          <a:latin typeface="Trebuchet MS"/>
                        </a:rPr>
                        <a:t>       </a:t>
                      </a:r>
                      <a:r>
                        <a:rPr lang="tr-TR" sz="1600" b="1" i="1" u="none" strike="noStrike" dirty="0" smtClean="0">
                          <a:latin typeface="Trebuchet MS"/>
                        </a:rPr>
                        <a:t>3194 </a:t>
                      </a:r>
                      <a:r>
                        <a:rPr lang="tr-TR" sz="1600" b="1" i="1" u="none" strike="noStrike" dirty="0">
                          <a:latin typeface="Trebuchet MS"/>
                        </a:rPr>
                        <a:t>sayılı İmar Kanunun 42. Maddesinin (a) ve (b) bentlerinde  belirtilen şekilde tespit edilen İdari para cezası miktarına (c) bendinde belirtilen  durumlara göre ayrı ayrı ilave edilerek Toplam İdari Para Cezası Tutarının Belirlenmesi hesabı :</a:t>
                      </a:r>
                    </a:p>
                  </a:txBody>
                  <a:tcPr marL="9331" marR="9331" marT="9331" marB="0" anchor="ctr">
                    <a:lnL>
                      <a:noFill/>
                    </a:lnL>
                    <a:lnR>
                      <a:noFill/>
                    </a:lnR>
                    <a:lnT>
                      <a:noFill/>
                    </a:lnT>
                    <a:lnB>
                      <a:noFill/>
                    </a:lnB>
                  </a:tcPr>
                </a:tc>
              </a:tr>
            </a:tbl>
          </a:graphicData>
        </a:graphic>
      </p:graphicFrame>
      <p:sp>
        <p:nvSpPr>
          <p:cNvPr id="7" name="6 Slayt Numarası Yer Tutucusu"/>
          <p:cNvSpPr>
            <a:spLocks noGrp="1"/>
          </p:cNvSpPr>
          <p:nvPr>
            <p:ph type="sldNum" sz="quarter" idx="12"/>
          </p:nvPr>
        </p:nvSpPr>
        <p:spPr/>
        <p:txBody>
          <a:bodyPr/>
          <a:lstStyle/>
          <a:p>
            <a:fld id="{B1DEFA8C-F947-479F-BE07-76B6B3F80BF1}" type="slidenum">
              <a:rPr lang="tr-TR" smtClean="0"/>
              <a:pPr/>
              <a:t>31</a:t>
            </a:fld>
            <a:endParaRPr lang="tr-T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xmlns="" val="3625445683"/>
              </p:ext>
            </p:extLst>
          </p:nvPr>
        </p:nvGraphicFramePr>
        <p:xfrm>
          <a:off x="500034" y="285728"/>
          <a:ext cx="8358246" cy="6012289"/>
        </p:xfrm>
        <a:graphic>
          <a:graphicData uri="http://schemas.openxmlformats.org/drawingml/2006/table">
            <a:tbl>
              <a:tblPr firstRow="1" bandRow="1">
                <a:tableStyleId>{D7AC3CCA-C797-4891-BE02-D94E43425B78}</a:tableStyleId>
              </a:tblPr>
              <a:tblGrid>
                <a:gridCol w="8358246"/>
              </a:tblGrid>
              <a:tr h="428628">
                <a:tc>
                  <a:txBody>
                    <a:bodyPr/>
                    <a:lstStyle/>
                    <a:p>
                      <a:pPr algn="ctr"/>
                      <a:endParaRPr lang="tr-TR" dirty="0"/>
                    </a:p>
                  </a:txBody>
                  <a:tcPr/>
                </a:tc>
              </a:tr>
              <a:tr h="5583661">
                <a:tc>
                  <a:txBody>
                    <a:bodyPr/>
                    <a:lstStyle/>
                    <a:p>
                      <a:endParaRPr lang="tr-TR" b="1" dirty="0" smtClean="0">
                        <a:solidFill>
                          <a:schemeClr val="tx1"/>
                        </a:solidFill>
                        <a:latin typeface="Times New Roman" pitchFamily="18" charset="0"/>
                        <a:cs typeface="Times New Roman" pitchFamily="18" charset="0"/>
                      </a:endParaRPr>
                    </a:p>
                  </a:txBody>
                  <a:tcPr>
                    <a:blipFill>
                      <a:blip r:embed="rId2"/>
                      <a:tile tx="0" ty="0" sx="100000" sy="100000" flip="none" algn="tl"/>
                    </a:blipFill>
                  </a:tcPr>
                </a:tc>
              </a:tr>
            </a:tbl>
          </a:graphicData>
        </a:graphic>
      </p:graphicFrame>
      <p:pic>
        <p:nvPicPr>
          <p:cNvPr id="3" name="Resim 1"/>
          <p:cNvPicPr>
            <a:picLocks noChangeAspect="1"/>
          </p:cNvPicPr>
          <p:nvPr/>
        </p:nvPicPr>
        <p:blipFill>
          <a:blip r:embed="rId3"/>
          <a:srcRect/>
          <a:stretch>
            <a:fillRect/>
          </a:stretch>
        </p:blipFill>
        <p:spPr bwMode="auto">
          <a:xfrm>
            <a:off x="7715250" y="0"/>
            <a:ext cx="1428750" cy="1196975"/>
          </a:xfrm>
          <a:prstGeom prst="rect">
            <a:avLst/>
          </a:prstGeom>
          <a:noFill/>
          <a:ln w="9525">
            <a:noFill/>
            <a:miter lim="800000"/>
            <a:headEnd/>
            <a:tailEnd/>
          </a:ln>
        </p:spPr>
      </p:pic>
      <p:graphicFrame>
        <p:nvGraphicFramePr>
          <p:cNvPr id="7" name="6 Tablo"/>
          <p:cNvGraphicFramePr>
            <a:graphicFrameLocks noGrp="1"/>
          </p:cNvGraphicFramePr>
          <p:nvPr/>
        </p:nvGraphicFramePr>
        <p:xfrm>
          <a:off x="642910" y="785793"/>
          <a:ext cx="8143932" cy="5429288"/>
        </p:xfrm>
        <a:graphic>
          <a:graphicData uri="http://schemas.openxmlformats.org/drawingml/2006/table">
            <a:tbl>
              <a:tblPr/>
              <a:tblGrid>
                <a:gridCol w="6107949"/>
                <a:gridCol w="621767"/>
                <a:gridCol w="975321"/>
                <a:gridCol w="438895"/>
              </a:tblGrid>
              <a:tr h="467423">
                <a:tc>
                  <a:txBody>
                    <a:bodyPr/>
                    <a:lstStyle/>
                    <a:p>
                      <a:pPr algn="l" fontAlgn="t"/>
                      <a:r>
                        <a:rPr lang="tr-TR" sz="1200" b="0" i="0" u="none" strike="noStrike" dirty="0">
                          <a:latin typeface="Trebuchet MS"/>
                        </a:rPr>
                        <a:t>1) Hisseli parselde diğer maliklerin muvafakati alınmaksızın yapılmış ise cezanın % 30’u,</a:t>
                      </a:r>
                    </a:p>
                  </a:txBody>
                  <a:tcPr marL="8971" marR="8971" marT="89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Trebuchet MS"/>
                        </a:rPr>
                        <a:t>HAYIR</a:t>
                      </a:r>
                    </a:p>
                  </a:txBody>
                  <a:tcPr marL="8971" marR="8971" marT="8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dirty="0">
                          <a:solidFill>
                            <a:schemeClr val="tx1"/>
                          </a:solidFill>
                          <a:latin typeface="Trebuchet MS"/>
                        </a:rPr>
                        <a:t>0,00</a:t>
                      </a:r>
                    </a:p>
                  </a:txBody>
                  <a:tcPr marL="8971" marR="8971" marT="89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Trebuchet MS"/>
                        </a:rPr>
                        <a:t>TL</a:t>
                      </a:r>
                    </a:p>
                  </a:txBody>
                  <a:tcPr marL="8971" marR="8971" marT="89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600">
                <a:tc>
                  <a:txBody>
                    <a:bodyPr/>
                    <a:lstStyle/>
                    <a:p>
                      <a:pPr algn="l" fontAlgn="ctr"/>
                      <a:r>
                        <a:rPr lang="tr-TR" sz="1200" b="0" i="0" u="none" strike="noStrike">
                          <a:latin typeface="Trebuchet MS"/>
                        </a:rPr>
                        <a:t>2) Kamuya veya başkasına ait bir parselde yapılmış ise cezanın % 40’ı,</a:t>
                      </a:r>
                    </a:p>
                  </a:txBody>
                  <a:tcPr marL="8971" marR="8971" marT="8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Trebuchet MS"/>
                        </a:rPr>
                        <a:t>HAYIR</a:t>
                      </a:r>
                    </a:p>
                  </a:txBody>
                  <a:tcPr marL="8971" marR="8971" marT="8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dirty="0">
                          <a:solidFill>
                            <a:schemeClr val="tx1"/>
                          </a:solidFill>
                          <a:latin typeface="Trebuchet MS"/>
                        </a:rPr>
                        <a:t>0,00</a:t>
                      </a:r>
                    </a:p>
                  </a:txBody>
                  <a:tcPr marL="8971" marR="8971" marT="89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Trebuchet MS"/>
                        </a:rPr>
                        <a:t>TL</a:t>
                      </a:r>
                    </a:p>
                  </a:txBody>
                  <a:tcPr marL="8971" marR="8971" marT="89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7348">
                <a:tc>
                  <a:txBody>
                    <a:bodyPr/>
                    <a:lstStyle/>
                    <a:p>
                      <a:pPr algn="l" fontAlgn="t"/>
                      <a:r>
                        <a:rPr lang="tr-TR" sz="1200" b="0" i="0" u="none" strike="noStrike">
                          <a:latin typeface="Trebuchet MS"/>
                        </a:rPr>
                        <a:t>3) Uygulama imar planında veya parselasyon planında “Kamu Tesisi Alanı veya Umumî Hizmet Alanı” olarak belirlenmiş bir alanda yapılmış ise cezanın % 60’ı,</a:t>
                      </a:r>
                    </a:p>
                  </a:txBody>
                  <a:tcPr marL="8971" marR="8971" marT="89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Trebuchet MS"/>
                        </a:rPr>
                        <a:t>HAYIR</a:t>
                      </a:r>
                    </a:p>
                  </a:txBody>
                  <a:tcPr marL="8971" marR="8971" marT="8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dirty="0">
                          <a:solidFill>
                            <a:schemeClr val="tx1"/>
                          </a:solidFill>
                          <a:latin typeface="Trebuchet MS"/>
                        </a:rPr>
                        <a:t>0,00</a:t>
                      </a:r>
                    </a:p>
                  </a:txBody>
                  <a:tcPr marL="8971" marR="8971" marT="89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Trebuchet MS"/>
                        </a:rPr>
                        <a:t>TL</a:t>
                      </a:r>
                    </a:p>
                  </a:txBody>
                  <a:tcPr marL="8971" marR="8971" marT="89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5363">
                <a:tc>
                  <a:txBody>
                    <a:bodyPr/>
                    <a:lstStyle/>
                    <a:p>
                      <a:pPr algn="l" fontAlgn="t"/>
                      <a:r>
                        <a:rPr lang="tr-TR" sz="1200" b="0" i="0" u="none" strike="noStrike">
                          <a:latin typeface="Trebuchet MS"/>
                        </a:rPr>
                        <a:t>4) Mevcut haliyle veya öngörülen bir afet tehlikesi karşısında can ve mal emniyetini tehdit ediyor ise cezanın % 100’ü,</a:t>
                      </a:r>
                    </a:p>
                  </a:txBody>
                  <a:tcPr marL="8971" marR="8971" marT="89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Trebuchet MS"/>
                        </a:rPr>
                        <a:t>HAYIR</a:t>
                      </a:r>
                    </a:p>
                  </a:txBody>
                  <a:tcPr marL="8971" marR="8971" marT="8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dirty="0">
                          <a:solidFill>
                            <a:schemeClr val="tx1"/>
                          </a:solidFill>
                          <a:latin typeface="Trebuchet MS"/>
                        </a:rPr>
                        <a:t>0,00</a:t>
                      </a:r>
                    </a:p>
                  </a:txBody>
                  <a:tcPr marL="8971" marR="8971" marT="89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Trebuchet MS"/>
                        </a:rPr>
                        <a:t>TL</a:t>
                      </a:r>
                    </a:p>
                  </a:txBody>
                  <a:tcPr marL="8971" marR="8971" marT="89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600">
                <a:tc>
                  <a:txBody>
                    <a:bodyPr/>
                    <a:lstStyle/>
                    <a:p>
                      <a:pPr algn="l" fontAlgn="ctr"/>
                      <a:r>
                        <a:rPr lang="tr-TR" sz="1200" b="0" i="0" u="none" strike="noStrike" dirty="0">
                          <a:latin typeface="Trebuchet MS"/>
                        </a:rPr>
                        <a:t>5) Uygulama imar planı bulunan bir alanda yapılmış ise cezanın % 20’si,</a:t>
                      </a:r>
                    </a:p>
                  </a:txBody>
                  <a:tcPr marL="8971" marR="8971" marT="8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Trebuchet MS"/>
                        </a:rPr>
                        <a:t>HAYIR</a:t>
                      </a:r>
                    </a:p>
                  </a:txBody>
                  <a:tcPr marL="8971" marR="8971" marT="8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dirty="0">
                          <a:solidFill>
                            <a:schemeClr val="tx1"/>
                          </a:solidFill>
                          <a:latin typeface="Trebuchet MS"/>
                        </a:rPr>
                        <a:t>0,00</a:t>
                      </a:r>
                    </a:p>
                  </a:txBody>
                  <a:tcPr marL="8971" marR="8971" marT="89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Trebuchet MS"/>
                        </a:rPr>
                        <a:t>TL</a:t>
                      </a:r>
                    </a:p>
                  </a:txBody>
                  <a:tcPr marL="8971" marR="8971" marT="89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600">
                <a:tc>
                  <a:txBody>
                    <a:bodyPr/>
                    <a:lstStyle/>
                    <a:p>
                      <a:pPr algn="l" fontAlgn="ctr"/>
                      <a:r>
                        <a:rPr lang="tr-TR" sz="1200" b="0" i="0" u="none" strike="noStrike">
                          <a:latin typeface="Trebuchet MS"/>
                        </a:rPr>
                        <a:t>6) Yapılaşmaya yasaklanmış bir alanda yapılmış ise cezanın % 80’i,</a:t>
                      </a:r>
                    </a:p>
                  </a:txBody>
                  <a:tcPr marL="8971" marR="8971" marT="8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Trebuchet MS"/>
                        </a:rPr>
                        <a:t>HAYIR</a:t>
                      </a:r>
                    </a:p>
                  </a:txBody>
                  <a:tcPr marL="8971" marR="8971" marT="8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dirty="0">
                          <a:solidFill>
                            <a:schemeClr val="tx1"/>
                          </a:solidFill>
                          <a:latin typeface="Trebuchet MS"/>
                        </a:rPr>
                        <a:t>0,00</a:t>
                      </a:r>
                    </a:p>
                  </a:txBody>
                  <a:tcPr marL="8971" marR="8971" marT="89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Trebuchet MS"/>
                        </a:rPr>
                        <a:t>TL</a:t>
                      </a:r>
                    </a:p>
                  </a:txBody>
                  <a:tcPr marL="8971" marR="8971" marT="89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5436">
                <a:tc>
                  <a:txBody>
                    <a:bodyPr/>
                    <a:lstStyle/>
                    <a:p>
                      <a:pPr algn="l" fontAlgn="t"/>
                      <a:r>
                        <a:rPr lang="tr-TR" sz="1200" b="0" i="0" u="none" strike="noStrike">
                          <a:latin typeface="Trebuchet MS"/>
                        </a:rPr>
                        <a:t>7) Özel kanunlar ile belirlenmiş özel imar rejimine tabi bir alanda yapılmış ise cezanın % 50’si,</a:t>
                      </a:r>
                    </a:p>
                  </a:txBody>
                  <a:tcPr marL="8971" marR="8971" marT="89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latin typeface="Trebuchet MS"/>
                        </a:rPr>
                        <a:t>HAYIR</a:t>
                      </a:r>
                    </a:p>
                  </a:txBody>
                  <a:tcPr marL="8971" marR="8971" marT="8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dirty="0">
                          <a:solidFill>
                            <a:schemeClr val="tx1"/>
                          </a:solidFill>
                          <a:latin typeface="Trebuchet MS"/>
                        </a:rPr>
                        <a:t>0,00</a:t>
                      </a:r>
                    </a:p>
                  </a:txBody>
                  <a:tcPr marL="8971" marR="8971" marT="89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Trebuchet MS"/>
                        </a:rPr>
                        <a:t>TL</a:t>
                      </a:r>
                    </a:p>
                  </a:txBody>
                  <a:tcPr marL="8971" marR="8971" marT="89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600">
                <a:tc>
                  <a:txBody>
                    <a:bodyPr/>
                    <a:lstStyle/>
                    <a:p>
                      <a:pPr algn="l" fontAlgn="ctr"/>
                      <a:r>
                        <a:rPr lang="tr-TR" sz="1200" b="0" i="0" u="none" strike="noStrike">
                          <a:latin typeface="Trebuchet MS"/>
                        </a:rPr>
                        <a:t>8) Ruhsatsız ise cezanın % 180’i,</a:t>
                      </a:r>
                    </a:p>
                  </a:txBody>
                  <a:tcPr marL="8971" marR="8971" marT="8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Trebuchet MS"/>
                        </a:rPr>
                        <a:t>EVET</a:t>
                      </a:r>
                    </a:p>
                  </a:txBody>
                  <a:tcPr marL="8971" marR="8971" marT="8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dirty="0">
                          <a:solidFill>
                            <a:schemeClr val="tx1"/>
                          </a:solidFill>
                          <a:latin typeface="Trebuchet MS"/>
                        </a:rPr>
                        <a:t>9232,20</a:t>
                      </a:r>
                    </a:p>
                  </a:txBody>
                  <a:tcPr marL="8971" marR="8971" marT="89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Trebuchet MS"/>
                        </a:rPr>
                        <a:t>TL</a:t>
                      </a:r>
                    </a:p>
                  </a:txBody>
                  <a:tcPr marL="8971" marR="8971" marT="89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571">
                <a:tc>
                  <a:txBody>
                    <a:bodyPr/>
                    <a:lstStyle/>
                    <a:p>
                      <a:pPr algn="l" fontAlgn="t"/>
                      <a:r>
                        <a:rPr lang="tr-TR" sz="1100" b="0" i="0" u="none" strike="noStrike">
                          <a:latin typeface="Trebuchet MS"/>
                        </a:rPr>
                        <a:t>9) Ruhsatı hükümsüz hale gelmesine rağmen inşaatı sürdürülüyor ise cezanın % 50’si,</a:t>
                      </a:r>
                    </a:p>
                  </a:txBody>
                  <a:tcPr marL="8971" marR="8971" marT="89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Trebuchet MS"/>
                        </a:rPr>
                        <a:t>HAYIR</a:t>
                      </a:r>
                    </a:p>
                  </a:txBody>
                  <a:tcPr marL="8971" marR="8971" marT="8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dirty="0">
                          <a:solidFill>
                            <a:schemeClr val="tx1"/>
                          </a:solidFill>
                          <a:latin typeface="Trebuchet MS"/>
                        </a:rPr>
                        <a:t>0,00</a:t>
                      </a:r>
                    </a:p>
                  </a:txBody>
                  <a:tcPr marL="8971" marR="8971" marT="89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Trebuchet MS"/>
                        </a:rPr>
                        <a:t>TL</a:t>
                      </a:r>
                    </a:p>
                  </a:txBody>
                  <a:tcPr marL="8971" marR="8971" marT="89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5436">
                <a:tc>
                  <a:txBody>
                    <a:bodyPr/>
                    <a:lstStyle/>
                    <a:p>
                      <a:pPr algn="l" fontAlgn="ctr"/>
                      <a:r>
                        <a:rPr lang="tr-TR" sz="1200" b="0" i="0" u="none" strike="noStrike">
                          <a:latin typeface="Trebuchet MS"/>
                        </a:rPr>
                        <a:t>10) Yapı kullanma izin belgesi alınmış olmakla birlikte, ruhsat alınmaksızın yeni inşaî faaliyete konu ise cezanın % 100’ü,</a:t>
                      </a:r>
                    </a:p>
                  </a:txBody>
                  <a:tcPr marL="8971" marR="8971" marT="8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Trebuchet MS"/>
                        </a:rPr>
                        <a:t>HAYIR</a:t>
                      </a:r>
                    </a:p>
                  </a:txBody>
                  <a:tcPr marL="8971" marR="8971" marT="8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dirty="0">
                          <a:solidFill>
                            <a:schemeClr val="tx1"/>
                          </a:solidFill>
                          <a:latin typeface="Trebuchet MS"/>
                        </a:rPr>
                        <a:t>0,00</a:t>
                      </a:r>
                    </a:p>
                  </a:txBody>
                  <a:tcPr marL="8971" marR="8971" marT="89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Trebuchet MS"/>
                        </a:rPr>
                        <a:t>TL</a:t>
                      </a:r>
                    </a:p>
                  </a:txBody>
                  <a:tcPr marL="8971" marR="8971" marT="89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600">
                <a:tc>
                  <a:txBody>
                    <a:bodyPr/>
                    <a:lstStyle/>
                    <a:p>
                      <a:pPr algn="l" fontAlgn="ctr"/>
                      <a:r>
                        <a:rPr lang="tr-TR" sz="1200" b="0" i="0" u="none" strike="noStrike">
                          <a:latin typeface="Trebuchet MS"/>
                        </a:rPr>
                        <a:t>11) İnşaî faaliyetleri tamamlanmış ve kullanılmıyor ise cezanın % 10’u,</a:t>
                      </a:r>
                    </a:p>
                  </a:txBody>
                  <a:tcPr marL="8971" marR="8971" marT="8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Trebuchet MS"/>
                        </a:rPr>
                        <a:t>HAYIR</a:t>
                      </a:r>
                    </a:p>
                  </a:txBody>
                  <a:tcPr marL="8971" marR="8971" marT="8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dirty="0">
                          <a:solidFill>
                            <a:schemeClr val="tx1"/>
                          </a:solidFill>
                          <a:latin typeface="Trebuchet MS"/>
                        </a:rPr>
                        <a:t>0,00</a:t>
                      </a:r>
                    </a:p>
                  </a:txBody>
                  <a:tcPr marL="8971" marR="8971" marT="89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Trebuchet MS"/>
                        </a:rPr>
                        <a:t>TL</a:t>
                      </a:r>
                    </a:p>
                  </a:txBody>
                  <a:tcPr marL="8971" marR="8971" marT="89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600">
                <a:tc>
                  <a:txBody>
                    <a:bodyPr/>
                    <a:lstStyle/>
                    <a:p>
                      <a:pPr algn="l" fontAlgn="ctr"/>
                      <a:r>
                        <a:rPr lang="tr-TR" sz="1200" b="0" i="0" u="none" strike="noStrike">
                          <a:latin typeface="Trebuchet MS"/>
                        </a:rPr>
                        <a:t>12) İnşaî faaliyetleri tamamlanmış ve kullanılıyor ise cezanın % 20’si,</a:t>
                      </a:r>
                    </a:p>
                  </a:txBody>
                  <a:tcPr marL="8971" marR="8971" marT="8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Trebuchet MS"/>
                        </a:rPr>
                        <a:t>HAYIR</a:t>
                      </a:r>
                    </a:p>
                  </a:txBody>
                  <a:tcPr marL="8971" marR="8971" marT="8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dirty="0">
                          <a:solidFill>
                            <a:schemeClr val="tx1"/>
                          </a:solidFill>
                          <a:latin typeface="Trebuchet MS"/>
                        </a:rPr>
                        <a:t>0,00</a:t>
                      </a:r>
                    </a:p>
                  </a:txBody>
                  <a:tcPr marL="8971" marR="8971" marT="89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Trebuchet MS"/>
                        </a:rPr>
                        <a:t>TL</a:t>
                      </a:r>
                    </a:p>
                  </a:txBody>
                  <a:tcPr marL="8971" marR="8971" marT="89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600">
                <a:tc>
                  <a:txBody>
                    <a:bodyPr/>
                    <a:lstStyle/>
                    <a:p>
                      <a:pPr algn="l" fontAlgn="ctr"/>
                      <a:r>
                        <a:rPr lang="tr-TR" sz="1200" b="0" i="0" u="none" strike="noStrike">
                          <a:latin typeface="Trebuchet MS"/>
                        </a:rPr>
                        <a:t>13) Çevre ve görüntü kirliliğine sebebiyet veriyor ise cezanın % 20’si,</a:t>
                      </a:r>
                    </a:p>
                  </a:txBody>
                  <a:tcPr marL="8971" marR="8971" marT="8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latin typeface="Trebuchet MS"/>
                        </a:rPr>
                        <a:t>HAYIR</a:t>
                      </a:r>
                    </a:p>
                  </a:txBody>
                  <a:tcPr marL="8971" marR="8971" marT="8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0" i="0" u="none" strike="noStrike" dirty="0">
                          <a:solidFill>
                            <a:schemeClr val="tx1"/>
                          </a:solidFill>
                          <a:latin typeface="Trebuchet MS"/>
                        </a:rPr>
                        <a:t>0,00</a:t>
                      </a:r>
                    </a:p>
                  </a:txBody>
                  <a:tcPr marL="8971" marR="8971" marT="89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0" i="0" u="none" strike="noStrike">
                          <a:latin typeface="Trebuchet MS"/>
                        </a:rPr>
                        <a:t>TL</a:t>
                      </a:r>
                    </a:p>
                  </a:txBody>
                  <a:tcPr marL="8971" marR="8971" marT="89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511">
                <a:tc gridSpan="2">
                  <a:txBody>
                    <a:bodyPr/>
                    <a:lstStyle/>
                    <a:p>
                      <a:pPr algn="r" fontAlgn="ctr"/>
                      <a:r>
                        <a:rPr lang="tr-TR" sz="1800" b="1" i="0" u="none" strike="noStrike" dirty="0">
                          <a:latin typeface="Trebuchet MS"/>
                        </a:rPr>
                        <a:t>Toplam İdari Para Cezası :</a:t>
                      </a:r>
                    </a:p>
                  </a:txBody>
                  <a:tcPr marL="8971" marR="8971" marT="89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r" fontAlgn="ctr"/>
                      <a:r>
                        <a:rPr lang="tr-TR" sz="1400" b="1" i="0" u="none" strike="noStrike" dirty="0" smtClean="0">
                          <a:latin typeface="Trebuchet MS"/>
                        </a:rPr>
                        <a:t>14.361,20</a:t>
                      </a:r>
                      <a:endParaRPr lang="tr-TR" sz="1400" b="1" i="0" u="none" strike="noStrike" dirty="0">
                        <a:latin typeface="Trebuchet MS"/>
                      </a:endParaRPr>
                    </a:p>
                  </a:txBody>
                  <a:tcPr marL="8971" marR="8971" marT="89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800" b="0" i="0" u="none" strike="noStrike" dirty="0">
                          <a:latin typeface="Trebuchet MS"/>
                        </a:rPr>
                        <a:t>TL</a:t>
                      </a:r>
                    </a:p>
                  </a:txBody>
                  <a:tcPr marL="8971" marR="8971" marT="89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4 Slayt Numarası Yer Tutucusu"/>
          <p:cNvSpPr>
            <a:spLocks noGrp="1"/>
          </p:cNvSpPr>
          <p:nvPr>
            <p:ph type="sldNum" sz="quarter" idx="12"/>
          </p:nvPr>
        </p:nvSpPr>
        <p:spPr/>
        <p:txBody>
          <a:bodyPr/>
          <a:lstStyle/>
          <a:p>
            <a:fld id="{B1DEFA8C-F947-479F-BE07-76B6B3F80BF1}" type="slidenum">
              <a:rPr lang="tr-TR" smtClean="0"/>
              <a:pPr/>
              <a:t>32</a:t>
            </a:fld>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pattFill prst="pct5">
          <a:fgClr>
            <a:srgbClr val="FFC000"/>
          </a:fgClr>
          <a:bgClr>
            <a:schemeClr val="bg1"/>
          </a:bgClr>
        </a:pattFill>
        <a:effectLst/>
      </p:bgPr>
    </p:bg>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xmlns="" val="4047072165"/>
              </p:ext>
            </p:extLst>
          </p:nvPr>
        </p:nvGraphicFramePr>
        <p:xfrm>
          <a:off x="357158" y="285728"/>
          <a:ext cx="8429684" cy="6492240"/>
        </p:xfrm>
        <a:graphic>
          <a:graphicData uri="http://schemas.openxmlformats.org/drawingml/2006/table">
            <a:tbl>
              <a:tblPr firstRow="1" bandRow="1">
                <a:tableStyleId>{D7AC3CCA-C797-4891-BE02-D94E43425B78}</a:tableStyleId>
              </a:tblPr>
              <a:tblGrid>
                <a:gridCol w="3571900"/>
                <a:gridCol w="4857784"/>
              </a:tblGrid>
              <a:tr h="354171">
                <a:tc>
                  <a:txBody>
                    <a:bodyPr/>
                    <a:lstStyle/>
                    <a:p>
                      <a:pPr algn="ctr"/>
                      <a:r>
                        <a:rPr lang="tr-TR" dirty="0" smtClean="0"/>
                        <a:t>Mevcut  </a:t>
                      </a:r>
                      <a:endParaRPr lang="tr-TR" dirty="0"/>
                    </a:p>
                  </a:txBody>
                  <a:tcPr/>
                </a:tc>
                <a:tc>
                  <a:txBody>
                    <a:bodyPr/>
                    <a:lstStyle/>
                    <a:p>
                      <a:pPr algn="ctr"/>
                      <a:r>
                        <a:rPr lang="tr-TR" dirty="0" smtClean="0"/>
                        <a:t>Değişiklik</a:t>
                      </a:r>
                      <a:endParaRPr lang="tr-TR" dirty="0"/>
                    </a:p>
                  </a:txBody>
                  <a:tcPr/>
                </a:tc>
              </a:tr>
              <a:tr h="5932373">
                <a:tc>
                  <a:txBody>
                    <a:bodyPr/>
                    <a:lstStyle/>
                    <a:p>
                      <a:endParaRPr lang="tr-TR" sz="1800" kern="1200" dirty="0" smtClean="0">
                        <a:solidFill>
                          <a:schemeClr val="dk1"/>
                        </a:solidFill>
                        <a:latin typeface="+mn-lt"/>
                        <a:ea typeface="+mn-ea"/>
                        <a:cs typeface="+mn-cs"/>
                      </a:endParaRPr>
                    </a:p>
                    <a:p>
                      <a:endParaRPr lang="tr-TR" sz="1800" kern="1200" dirty="0" smtClean="0">
                        <a:solidFill>
                          <a:schemeClr val="dk1"/>
                        </a:solidFill>
                        <a:latin typeface="+mn-lt"/>
                        <a:ea typeface="+mn-ea"/>
                        <a:cs typeface="+mn-cs"/>
                      </a:endParaRPr>
                    </a:p>
                    <a:p>
                      <a:pPr algn="just"/>
                      <a:r>
                        <a:rPr lang="tr-TR" sz="1800" b="1" kern="1200" dirty="0" smtClean="0">
                          <a:solidFill>
                            <a:schemeClr val="dk1"/>
                          </a:solidFill>
                          <a:latin typeface="Times New Roman" pitchFamily="18" charset="0"/>
                          <a:ea typeface="+mn-ea"/>
                          <a:cs typeface="Times New Roman" pitchFamily="18" charset="0"/>
                        </a:rPr>
                        <a:t>3194 sayılı Kanuna  ek madde eklenmiştir</a:t>
                      </a:r>
                      <a:endParaRPr lang="tr-TR" b="1" dirty="0" smtClean="0">
                        <a:solidFill>
                          <a:schemeClr val="tx1"/>
                        </a:solidFill>
                        <a:latin typeface="Times New Roman" pitchFamily="18" charset="0"/>
                        <a:cs typeface="Times New Roman" pitchFamily="18" charset="0"/>
                      </a:endParaRPr>
                    </a:p>
                  </a:txBody>
                  <a:tcPr>
                    <a:blipFill>
                      <a:blip r:embed="rId2"/>
                      <a:tile tx="0" ty="0" sx="100000" sy="100000" flip="none" algn="tl"/>
                    </a:blipFill>
                  </a:tcPr>
                </a:tc>
                <a:tc>
                  <a:txBody>
                    <a:bodyPr/>
                    <a:lstStyle/>
                    <a:p>
                      <a:endParaRPr lang="tr-TR" sz="1800" b="1" kern="1200" dirty="0" smtClean="0">
                        <a:solidFill>
                          <a:schemeClr val="tx1"/>
                        </a:solidFill>
                        <a:latin typeface="+mn-lt"/>
                        <a:ea typeface="+mn-ea"/>
                        <a:cs typeface="+mn-cs"/>
                      </a:endParaRPr>
                    </a:p>
                    <a:p>
                      <a:r>
                        <a:rPr lang="tr-TR" sz="1800" b="1" kern="1200" dirty="0" smtClean="0">
                          <a:solidFill>
                            <a:schemeClr val="tx1"/>
                          </a:solidFill>
                          <a:latin typeface="Times New Roman" pitchFamily="18" charset="0"/>
                          <a:ea typeface="+mn-ea"/>
                          <a:cs typeface="Times New Roman" pitchFamily="18" charset="0"/>
                        </a:rPr>
                        <a:t>MADDE 12-</a:t>
                      </a:r>
                    </a:p>
                    <a:p>
                      <a:pPr algn="just"/>
                      <a:r>
                        <a:rPr lang="tr-TR" sz="1800" b="1" kern="1200" dirty="0" smtClean="0">
                          <a:solidFill>
                            <a:schemeClr val="dk1"/>
                          </a:solidFill>
                          <a:latin typeface="Times New Roman" pitchFamily="18" charset="0"/>
                          <a:ea typeface="+mn-ea"/>
                          <a:cs typeface="Times New Roman" pitchFamily="18" charset="0"/>
                        </a:rPr>
                        <a:t>3194 sayılı İmar </a:t>
                      </a:r>
                      <a:r>
                        <a:rPr lang="tr-TR" sz="1800" b="1" kern="1200" dirty="0" err="1" smtClean="0">
                          <a:solidFill>
                            <a:schemeClr val="dk1"/>
                          </a:solidFill>
                          <a:latin typeface="Times New Roman" pitchFamily="18" charset="0"/>
                          <a:ea typeface="+mn-ea"/>
                          <a:cs typeface="Times New Roman" pitchFamily="18" charset="0"/>
                        </a:rPr>
                        <a:t>Kanunan</a:t>
                      </a:r>
                      <a:r>
                        <a:rPr lang="tr-TR" sz="1800" b="1" kern="1200" dirty="0" smtClean="0">
                          <a:solidFill>
                            <a:schemeClr val="dk1"/>
                          </a:solidFill>
                          <a:latin typeface="Times New Roman" pitchFamily="18" charset="0"/>
                          <a:ea typeface="+mn-ea"/>
                          <a:cs typeface="Times New Roman" pitchFamily="18" charset="0"/>
                        </a:rPr>
                        <a:t> eklenen ek madde ile; </a:t>
                      </a:r>
                      <a:r>
                        <a:rPr lang="tr-TR" sz="1800" b="1" i="1" kern="1200" dirty="0" smtClean="0">
                          <a:solidFill>
                            <a:srgbClr val="FF0000"/>
                          </a:solidFill>
                          <a:latin typeface="Times New Roman" pitchFamily="18" charset="0"/>
                          <a:ea typeface="+mn-ea"/>
                          <a:cs typeface="Times New Roman" pitchFamily="18" charset="0"/>
                        </a:rPr>
                        <a:t>plan değişiklikleri, plan ana kararlarını, sürekliliğini, bütünlüğünü sosyal ve teknik altyapı dengesini bozmayacak şekilde ve teknik gerekçeleri sağlamak şartıyla yerleşmenin özelliğine uygun olarak yapılacak. Plan değişikliği tekliflerinde ihtiyaç analizini içeren sosyal ve teknik altyapı etki değerlendirme raporu hazırlanarak planı onaylayacak idareye sunulacak. </a:t>
                      </a:r>
                    </a:p>
                    <a:p>
                      <a:pPr algn="just"/>
                      <a:r>
                        <a:rPr lang="tr-TR" sz="1800" b="1" i="1" kern="1200" dirty="0" smtClean="0">
                          <a:solidFill>
                            <a:srgbClr val="FF0000"/>
                          </a:solidFill>
                          <a:latin typeface="Times New Roman" pitchFamily="18" charset="0"/>
                          <a:ea typeface="+mn-ea"/>
                          <a:cs typeface="Times New Roman" pitchFamily="18" charset="0"/>
                        </a:rPr>
                        <a:t>Ayrıca yoğunluğu, kat adedi ve yükseklikleri değiştirecek imar planı değişiklikleri parsel değil, ada bazında yapılacak. Taşınmaz maliklerinin tamamının talebi üzerine ada bazında yapılacak imar planı değişikliği sonucunda değerinde artış olan arsanın artan değerinin tamamı değer artış payı olarak alınacak. Değer artış payı bedelinin tespitinde 2942 sayılı Kanunun 11 inci maddesinde belirtilen bedel tespit esasları gözetilir.</a:t>
                      </a:r>
                      <a:endParaRPr lang="tr-TR" sz="1800" b="1" i="1" kern="1200" dirty="0">
                        <a:solidFill>
                          <a:srgbClr val="FF0000"/>
                        </a:solidFill>
                        <a:latin typeface="Times New Roman" pitchFamily="18" charset="0"/>
                        <a:ea typeface="+mn-ea"/>
                        <a:cs typeface="Times New Roman" pitchFamily="18" charset="0"/>
                      </a:endParaRPr>
                    </a:p>
                  </a:txBody>
                  <a:tcPr>
                    <a:solidFill>
                      <a:srgbClr val="FFC000"/>
                    </a:solidFill>
                  </a:tcPr>
                </a:tc>
              </a:tr>
            </a:tbl>
          </a:graphicData>
        </a:graphic>
      </p:graphicFrame>
      <p:pic>
        <p:nvPicPr>
          <p:cNvPr id="3" name="Resim 1"/>
          <p:cNvPicPr>
            <a:picLocks noChangeAspect="1"/>
          </p:cNvPicPr>
          <p:nvPr/>
        </p:nvPicPr>
        <p:blipFill>
          <a:blip r:embed="rId3"/>
          <a:srcRect/>
          <a:stretch>
            <a:fillRect/>
          </a:stretch>
        </p:blipFill>
        <p:spPr bwMode="auto">
          <a:xfrm>
            <a:off x="7715250" y="0"/>
            <a:ext cx="1428750" cy="1196975"/>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33</a:t>
            </a:fld>
            <a:endParaRPr lang="tr-T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xmlns="" val="2369387924"/>
              </p:ext>
            </p:extLst>
          </p:nvPr>
        </p:nvGraphicFramePr>
        <p:xfrm>
          <a:off x="428596" y="989980"/>
          <a:ext cx="8358246" cy="5669280"/>
        </p:xfrm>
        <a:graphic>
          <a:graphicData uri="http://schemas.openxmlformats.org/drawingml/2006/table">
            <a:tbl>
              <a:tblPr firstRow="1" bandRow="1">
                <a:tableStyleId>{D7AC3CCA-C797-4891-BE02-D94E43425B78}</a:tableStyleId>
              </a:tblPr>
              <a:tblGrid>
                <a:gridCol w="4179123"/>
                <a:gridCol w="4179123"/>
              </a:tblGrid>
              <a:tr h="355632">
                <a:tc>
                  <a:txBody>
                    <a:bodyPr/>
                    <a:lstStyle/>
                    <a:p>
                      <a:pPr algn="ctr"/>
                      <a:r>
                        <a:rPr lang="tr-TR" dirty="0" smtClean="0"/>
                        <a:t>Mevcut  </a:t>
                      </a:r>
                      <a:endParaRPr lang="tr-TR" dirty="0"/>
                    </a:p>
                  </a:txBody>
                  <a:tcPr/>
                </a:tc>
                <a:tc>
                  <a:txBody>
                    <a:bodyPr/>
                    <a:lstStyle/>
                    <a:p>
                      <a:pPr algn="ctr"/>
                      <a:r>
                        <a:rPr lang="tr-TR" dirty="0" smtClean="0"/>
                        <a:t>Değişiklik</a:t>
                      </a:r>
                      <a:endParaRPr lang="tr-TR" dirty="0"/>
                    </a:p>
                  </a:txBody>
                  <a:tcPr/>
                </a:tc>
              </a:tr>
              <a:tr h="4661180">
                <a:tc>
                  <a:txBody>
                    <a:bodyPr/>
                    <a:lstStyle/>
                    <a:p>
                      <a:endParaRPr lang="tr-TR" b="0" dirty="0" smtClean="0">
                        <a:solidFill>
                          <a:schemeClr val="tx1"/>
                        </a:solidFill>
                        <a:latin typeface="Times New Roman" pitchFamily="18" charset="0"/>
                        <a:cs typeface="Times New Roman" pitchFamily="18" charset="0"/>
                      </a:endParaRPr>
                    </a:p>
                    <a:p>
                      <a:pPr algn="just"/>
                      <a:endParaRPr lang="tr-TR" b="1" dirty="0" smtClean="0">
                        <a:solidFill>
                          <a:schemeClr val="tx1"/>
                        </a:solidFill>
                        <a:latin typeface="Times New Roman" pitchFamily="18" charset="0"/>
                        <a:cs typeface="Times New Roman" pitchFamily="18" charset="0"/>
                      </a:endParaRPr>
                    </a:p>
                    <a:p>
                      <a:pPr algn="just"/>
                      <a:r>
                        <a:rPr lang="tr-TR" b="1" dirty="0" smtClean="0">
                          <a:solidFill>
                            <a:schemeClr val="tx1"/>
                          </a:solidFill>
                          <a:latin typeface="Times New Roman" pitchFamily="18" charset="0"/>
                          <a:cs typeface="Times New Roman" pitchFamily="18" charset="0"/>
                        </a:rPr>
                        <a:t>3194 Sayılı Kanuna geçici</a:t>
                      </a:r>
                      <a:r>
                        <a:rPr lang="tr-TR" b="1" baseline="0" dirty="0" smtClean="0">
                          <a:solidFill>
                            <a:schemeClr val="tx1"/>
                          </a:solidFill>
                          <a:latin typeface="Times New Roman" pitchFamily="18" charset="0"/>
                          <a:cs typeface="Times New Roman" pitchFamily="18" charset="0"/>
                        </a:rPr>
                        <a:t> madde eklenmiştir.</a:t>
                      </a:r>
                      <a:endParaRPr lang="tr-TR" b="1" dirty="0" smtClean="0">
                        <a:solidFill>
                          <a:schemeClr val="tx1"/>
                        </a:solidFill>
                        <a:latin typeface="Times New Roman" pitchFamily="18" charset="0"/>
                        <a:cs typeface="Times New Roman" pitchFamily="18" charset="0"/>
                      </a:endParaRPr>
                    </a:p>
                  </a:txBody>
                  <a:tcPr>
                    <a:blipFill>
                      <a:blip r:embed="rId2"/>
                      <a:tile tx="0" ty="0" sx="100000" sy="100000" flip="none" algn="tl"/>
                    </a:blipFill>
                  </a:tcPr>
                </a:tc>
                <a:tc>
                  <a:txBody>
                    <a:bodyPr/>
                    <a:lstStyle/>
                    <a:p>
                      <a:endParaRPr lang="tr-TR" sz="1800" b="1" kern="1200" dirty="0" smtClean="0">
                        <a:solidFill>
                          <a:schemeClr val="tx1"/>
                        </a:solidFill>
                        <a:latin typeface="+mn-lt"/>
                        <a:ea typeface="+mn-ea"/>
                        <a:cs typeface="+mn-cs"/>
                      </a:endParaRPr>
                    </a:p>
                    <a:p>
                      <a:pPr algn="just"/>
                      <a:r>
                        <a:rPr lang="tr-TR" sz="1800" b="1" kern="1200" dirty="0" smtClean="0">
                          <a:solidFill>
                            <a:schemeClr val="tx1"/>
                          </a:solidFill>
                          <a:latin typeface="Times New Roman" pitchFamily="18" charset="0"/>
                          <a:ea typeface="+mn-ea"/>
                          <a:cs typeface="Times New Roman" pitchFamily="18" charset="0"/>
                        </a:rPr>
                        <a:t>MADDE</a:t>
                      </a:r>
                      <a:r>
                        <a:rPr lang="tr-TR" sz="1800" b="1" kern="1200" baseline="0" dirty="0" smtClean="0">
                          <a:solidFill>
                            <a:schemeClr val="tx1"/>
                          </a:solidFill>
                          <a:latin typeface="Times New Roman" pitchFamily="18" charset="0"/>
                          <a:ea typeface="+mn-ea"/>
                          <a:cs typeface="Times New Roman" pitchFamily="18" charset="0"/>
                        </a:rPr>
                        <a:t> 13-</a:t>
                      </a:r>
                    </a:p>
                    <a:p>
                      <a:pPr marL="0" marR="0" indent="0" algn="just" defTabSz="914400" rtl="0" eaLnBrk="1" fontAlgn="auto" latinLnBrk="0" hangingPunct="1">
                        <a:lnSpc>
                          <a:spcPct val="100000"/>
                        </a:lnSpc>
                        <a:spcBef>
                          <a:spcPts val="0"/>
                        </a:spcBef>
                        <a:spcAft>
                          <a:spcPts val="0"/>
                        </a:spcAft>
                        <a:buClrTx/>
                        <a:buSzTx/>
                        <a:buFontTx/>
                        <a:buNone/>
                        <a:tabLst/>
                        <a:defRPr/>
                      </a:pPr>
                      <a:r>
                        <a:rPr kumimoji="0" lang="tr-TR" sz="1800" b="1" kern="1200" dirty="0" smtClean="0">
                          <a:solidFill>
                            <a:schemeClr val="tx1"/>
                          </a:solidFill>
                          <a:latin typeface="Times New Roman" pitchFamily="18" charset="0"/>
                          <a:ea typeface="+mn-ea"/>
                          <a:cs typeface="Times New Roman" pitchFamily="18" charset="0"/>
                        </a:rPr>
                        <a:t>GEÇİCİ MADDE </a:t>
                      </a:r>
                      <a:r>
                        <a:rPr kumimoji="0" lang="tr-TR" sz="1800" b="1" kern="1200" baseline="0" dirty="0" smtClean="0">
                          <a:solidFill>
                            <a:schemeClr val="tx1"/>
                          </a:solidFill>
                          <a:latin typeface="Times New Roman" pitchFamily="18" charset="0"/>
                          <a:ea typeface="+mn-ea"/>
                          <a:cs typeface="Times New Roman" pitchFamily="18" charset="0"/>
                        </a:rPr>
                        <a:t>20- </a:t>
                      </a:r>
                      <a:r>
                        <a:rPr kumimoji="0" lang="tr-TR" sz="1800" kern="1200" dirty="0" smtClean="0">
                          <a:solidFill>
                            <a:srgbClr val="FF0000"/>
                          </a:solidFill>
                          <a:latin typeface="+mn-lt"/>
                          <a:ea typeface="+mn-ea"/>
                          <a:cs typeface="+mn-cs"/>
                        </a:rPr>
                        <a:t>Bu Kanunun 8 inci maddesinin birinci fıkrasının (b) bendinin onuncu paragrafında yer alan hükümler doğrultusunda ilgili idare </a:t>
                      </a:r>
                      <a:r>
                        <a:rPr kumimoji="0" lang="tr-TR" sz="1800" b="1" kern="1200" dirty="0" smtClean="0">
                          <a:solidFill>
                            <a:srgbClr val="FF0000"/>
                          </a:solidFill>
                          <a:latin typeface="+mn-lt"/>
                          <a:ea typeface="+mn-ea"/>
                          <a:cs typeface="+mn-cs"/>
                        </a:rPr>
                        <a:t>1/7/2021 </a:t>
                      </a:r>
                      <a:r>
                        <a:rPr kumimoji="0" lang="tr-TR" sz="1800" kern="1200" dirty="0" smtClean="0">
                          <a:solidFill>
                            <a:srgbClr val="FF0000"/>
                          </a:solidFill>
                          <a:latin typeface="+mn-lt"/>
                          <a:ea typeface="+mn-ea"/>
                          <a:cs typeface="+mn-cs"/>
                        </a:rPr>
                        <a:t>tarihine kadar meclis kararı ile plan değişikliklerini ve revizyonlarını yapmakla yükümlüdür. Bina yükseklikleri </a:t>
                      </a:r>
                      <a:r>
                        <a:rPr kumimoji="0" lang="tr-TR" sz="1800" kern="1200" dirty="0" err="1" smtClean="0">
                          <a:solidFill>
                            <a:srgbClr val="FF0000"/>
                          </a:solidFill>
                          <a:latin typeface="+mn-lt"/>
                          <a:ea typeface="+mn-ea"/>
                          <a:cs typeface="+mn-cs"/>
                        </a:rPr>
                        <a:t>yençok</a:t>
                      </a:r>
                      <a:r>
                        <a:rPr kumimoji="0" lang="tr-TR" sz="1800" kern="1200" dirty="0" smtClean="0">
                          <a:solidFill>
                            <a:srgbClr val="FF0000"/>
                          </a:solidFill>
                          <a:latin typeface="+mn-lt"/>
                          <a:ea typeface="+mn-ea"/>
                          <a:cs typeface="+mn-cs"/>
                        </a:rPr>
                        <a:t>: serbest olarak belirlenmiş alanlarda plan değişikliği ve revizyonu yapılıncaya kadar yapı ruhsatı düzenlenemez. Belirlenen süre içerisinde söz konusu alanlarda yer alan parsellere ilişkin yapı ruhsatı başvurusu yapıldığında süre sonu beklenilmeden alana yönelik öncelikli olarak plan değişikliklerinin ve revizyonlarının yapılması zorunludur.</a:t>
                      </a:r>
                      <a:endParaRPr lang="tr-TR" sz="1800" b="1" i="1" kern="1200" dirty="0" smtClean="0">
                        <a:solidFill>
                          <a:srgbClr val="FF0000"/>
                        </a:solidFill>
                        <a:latin typeface="Times New Roman" pitchFamily="18" charset="0"/>
                        <a:ea typeface="+mn-ea"/>
                        <a:cs typeface="Times New Roman" pitchFamily="18" charset="0"/>
                      </a:endParaRPr>
                    </a:p>
                  </a:txBody>
                  <a:tcPr>
                    <a:solidFill>
                      <a:srgbClr val="FFC000"/>
                    </a:solidFill>
                  </a:tcPr>
                </a:tc>
              </a:tr>
            </a:tbl>
          </a:graphicData>
        </a:graphic>
      </p:graphicFrame>
      <p:pic>
        <p:nvPicPr>
          <p:cNvPr id="3" name="Resim 1"/>
          <p:cNvPicPr>
            <a:picLocks noChangeAspect="1"/>
          </p:cNvPicPr>
          <p:nvPr/>
        </p:nvPicPr>
        <p:blipFill>
          <a:blip r:embed="rId3"/>
          <a:srcRect/>
          <a:stretch>
            <a:fillRect/>
          </a:stretch>
        </p:blipFill>
        <p:spPr bwMode="auto">
          <a:xfrm>
            <a:off x="7715250" y="0"/>
            <a:ext cx="1428750" cy="1196975"/>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34</a:t>
            </a:fld>
            <a:endParaRPr lang="tr-T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xmlns="" val="1837430703"/>
              </p:ext>
            </p:extLst>
          </p:nvPr>
        </p:nvGraphicFramePr>
        <p:xfrm>
          <a:off x="500034" y="1049375"/>
          <a:ext cx="8215370" cy="4946842"/>
        </p:xfrm>
        <a:graphic>
          <a:graphicData uri="http://schemas.openxmlformats.org/drawingml/2006/table">
            <a:tbl>
              <a:tblPr firstRow="1" bandRow="1">
                <a:tableStyleId>{D7AC3CCA-C797-4891-BE02-D94E43425B78}</a:tableStyleId>
              </a:tblPr>
              <a:tblGrid>
                <a:gridCol w="4107685"/>
                <a:gridCol w="4107685"/>
              </a:tblGrid>
              <a:tr h="343589">
                <a:tc>
                  <a:txBody>
                    <a:bodyPr/>
                    <a:lstStyle/>
                    <a:p>
                      <a:pPr algn="ctr"/>
                      <a:r>
                        <a:rPr lang="tr-TR" dirty="0" smtClean="0"/>
                        <a:t>Mevcut  </a:t>
                      </a:r>
                      <a:endParaRPr lang="tr-TR" dirty="0"/>
                    </a:p>
                  </a:txBody>
                  <a:tcPr/>
                </a:tc>
                <a:tc>
                  <a:txBody>
                    <a:bodyPr/>
                    <a:lstStyle/>
                    <a:p>
                      <a:pPr algn="ctr"/>
                      <a:r>
                        <a:rPr lang="tr-TR" dirty="0" smtClean="0"/>
                        <a:t>Değişiklik</a:t>
                      </a:r>
                      <a:endParaRPr lang="tr-TR" dirty="0"/>
                    </a:p>
                  </a:txBody>
                  <a:tcPr/>
                </a:tc>
              </a:tr>
              <a:tr h="45810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b="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b="1" dirty="0" smtClean="0">
                        <a:solidFill>
                          <a:schemeClr val="tx1"/>
                        </a:solidFill>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tr-TR" b="1" dirty="0" smtClean="0">
                          <a:solidFill>
                            <a:schemeClr val="tx1"/>
                          </a:solidFill>
                          <a:latin typeface="Times New Roman" pitchFamily="18" charset="0"/>
                          <a:cs typeface="Times New Roman" pitchFamily="18" charset="0"/>
                        </a:rPr>
                        <a:t>3194 Sayılı Kanuna geçici</a:t>
                      </a:r>
                      <a:r>
                        <a:rPr lang="tr-TR" b="1" baseline="0" dirty="0" smtClean="0">
                          <a:solidFill>
                            <a:schemeClr val="tx1"/>
                          </a:solidFill>
                          <a:latin typeface="Times New Roman" pitchFamily="18" charset="0"/>
                          <a:cs typeface="Times New Roman" pitchFamily="18" charset="0"/>
                        </a:rPr>
                        <a:t> madde eklenmiştir</a:t>
                      </a:r>
                      <a:endParaRPr lang="tr-TR" b="1" dirty="0" smtClean="0">
                        <a:solidFill>
                          <a:schemeClr val="tx1"/>
                        </a:solidFill>
                        <a:latin typeface="Times New Roman" pitchFamily="18" charset="0"/>
                        <a:cs typeface="Times New Roman" pitchFamily="18" charset="0"/>
                      </a:endParaRPr>
                    </a:p>
                    <a:p>
                      <a:endParaRPr lang="tr-TR" b="0" dirty="0" smtClean="0">
                        <a:solidFill>
                          <a:schemeClr val="tx1"/>
                        </a:solidFill>
                        <a:latin typeface="Times New Roman" pitchFamily="18" charset="0"/>
                        <a:cs typeface="Times New Roman" pitchFamily="18" charset="0"/>
                      </a:endParaRPr>
                    </a:p>
                  </a:txBody>
                  <a:tcPr>
                    <a:blipFill>
                      <a:blip r:embed="rId2"/>
                      <a:tile tx="0" ty="0" sx="100000" sy="100000" flip="none" algn="tl"/>
                    </a:blipFill>
                  </a:tcPr>
                </a:tc>
                <a:tc>
                  <a:txBody>
                    <a:bodyPr/>
                    <a:lstStyle/>
                    <a:p>
                      <a:endParaRPr lang="tr-TR" sz="1800" b="1" kern="1200" dirty="0" smtClean="0">
                        <a:solidFill>
                          <a:schemeClr val="tx1"/>
                        </a:solidFill>
                        <a:latin typeface="+mn-lt"/>
                        <a:ea typeface="+mn-ea"/>
                        <a:cs typeface="+mn-cs"/>
                      </a:endParaRPr>
                    </a:p>
                    <a:p>
                      <a:pPr algn="just"/>
                      <a:r>
                        <a:rPr lang="tr-TR" sz="1800" b="1" kern="1200" dirty="0" smtClean="0">
                          <a:solidFill>
                            <a:schemeClr val="tx1"/>
                          </a:solidFill>
                          <a:latin typeface="Times New Roman" pitchFamily="18" charset="0"/>
                          <a:ea typeface="+mn-ea"/>
                          <a:cs typeface="Times New Roman" pitchFamily="18" charset="0"/>
                        </a:rPr>
                        <a:t>MADDE</a:t>
                      </a:r>
                      <a:r>
                        <a:rPr lang="tr-TR" sz="1800" b="1" kern="1200" baseline="0" dirty="0" smtClean="0">
                          <a:solidFill>
                            <a:schemeClr val="tx1"/>
                          </a:solidFill>
                          <a:latin typeface="Times New Roman" pitchFamily="18" charset="0"/>
                          <a:ea typeface="+mn-ea"/>
                          <a:cs typeface="Times New Roman" pitchFamily="18" charset="0"/>
                        </a:rPr>
                        <a:t> 15</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800" b="1" kern="1200" dirty="0" smtClean="0">
                          <a:solidFill>
                            <a:srgbClr val="FF0000"/>
                          </a:solidFill>
                          <a:latin typeface="Times New Roman" pitchFamily="18" charset="0"/>
                          <a:ea typeface="+mn-ea"/>
                          <a:cs typeface="Times New Roman" pitchFamily="18" charset="0"/>
                        </a:rPr>
                        <a:t>“GEÇİCİ MADDE 22 – </a:t>
                      </a:r>
                      <a:r>
                        <a:rPr lang="tr-TR" sz="1800" b="1" i="1" kern="1200" dirty="0" smtClean="0">
                          <a:solidFill>
                            <a:srgbClr val="FF0000"/>
                          </a:solidFill>
                          <a:latin typeface="Times New Roman" pitchFamily="18" charset="0"/>
                          <a:ea typeface="+mn-ea"/>
                          <a:cs typeface="Times New Roman" pitchFamily="18" charset="0"/>
                        </a:rPr>
                        <a:t>32 </a:t>
                      </a:r>
                      <a:r>
                        <a:rPr lang="tr-TR" sz="1800" b="1" i="1" kern="1200" dirty="0" err="1" smtClean="0">
                          <a:solidFill>
                            <a:srgbClr val="FF0000"/>
                          </a:solidFill>
                          <a:latin typeface="Times New Roman" pitchFamily="18" charset="0"/>
                          <a:ea typeface="+mn-ea"/>
                          <a:cs typeface="Times New Roman" pitchFamily="18" charset="0"/>
                        </a:rPr>
                        <a:t>nci</a:t>
                      </a:r>
                      <a:r>
                        <a:rPr lang="tr-TR" sz="1800" b="1" i="1" kern="1200" dirty="0" smtClean="0">
                          <a:solidFill>
                            <a:srgbClr val="FF0000"/>
                          </a:solidFill>
                          <a:latin typeface="Times New Roman" pitchFamily="18" charset="0"/>
                          <a:ea typeface="+mn-ea"/>
                          <a:cs typeface="Times New Roman" pitchFamily="18" charset="0"/>
                        </a:rPr>
                        <a:t> maddenin beşinci fıkrasının ikinci, üçüncü, dördüncü ve beşinci cümleleri, bu maddenin yürürlüğe girdiği tarihten önce ilgili idaresi tarafından yıkım kararı alınmış yapılar hakkında uygulanmaz.”</a:t>
                      </a:r>
                    </a:p>
                    <a:p>
                      <a:endParaRPr lang="tr-TR" sz="1800" b="1" kern="1200" baseline="0" dirty="0" smtClean="0">
                        <a:solidFill>
                          <a:schemeClr val="tx1"/>
                        </a:solidFill>
                        <a:latin typeface="+mn-lt"/>
                        <a:ea typeface="+mn-ea"/>
                        <a:cs typeface="+mn-cs"/>
                      </a:endParaRPr>
                    </a:p>
                    <a:p>
                      <a:endParaRPr lang="tr-TR" sz="1800" b="1" kern="1200" dirty="0" smtClean="0">
                        <a:solidFill>
                          <a:schemeClr val="tx1"/>
                        </a:solidFill>
                        <a:latin typeface="+mn-lt"/>
                        <a:ea typeface="+mn-ea"/>
                        <a:cs typeface="+mn-cs"/>
                      </a:endParaRPr>
                    </a:p>
                  </a:txBody>
                  <a:tcPr>
                    <a:solidFill>
                      <a:srgbClr val="FFC000"/>
                    </a:solidFill>
                  </a:tcPr>
                </a:tc>
              </a:tr>
            </a:tbl>
          </a:graphicData>
        </a:graphic>
      </p:graphicFrame>
      <p:pic>
        <p:nvPicPr>
          <p:cNvPr id="3" name="Resim 1"/>
          <p:cNvPicPr>
            <a:picLocks noChangeAspect="1"/>
          </p:cNvPicPr>
          <p:nvPr/>
        </p:nvPicPr>
        <p:blipFill>
          <a:blip r:embed="rId3"/>
          <a:srcRect/>
          <a:stretch>
            <a:fillRect/>
          </a:stretch>
        </p:blipFill>
        <p:spPr bwMode="auto">
          <a:xfrm>
            <a:off x="7715250" y="0"/>
            <a:ext cx="1428750" cy="1196975"/>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35</a:t>
            </a:fld>
            <a:endParaRPr lang="tr-T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xmlns="" val="484245125"/>
              </p:ext>
            </p:extLst>
          </p:nvPr>
        </p:nvGraphicFramePr>
        <p:xfrm>
          <a:off x="571472" y="978531"/>
          <a:ext cx="8215370" cy="5017686"/>
        </p:xfrm>
        <a:graphic>
          <a:graphicData uri="http://schemas.openxmlformats.org/drawingml/2006/table">
            <a:tbl>
              <a:tblPr firstRow="1" bandRow="1">
                <a:tableStyleId>{D7AC3CCA-C797-4891-BE02-D94E43425B78}</a:tableStyleId>
              </a:tblPr>
              <a:tblGrid>
                <a:gridCol w="4107685"/>
                <a:gridCol w="4107685"/>
              </a:tblGrid>
              <a:tr h="344183">
                <a:tc>
                  <a:txBody>
                    <a:bodyPr/>
                    <a:lstStyle/>
                    <a:p>
                      <a:pPr algn="ctr"/>
                      <a:r>
                        <a:rPr lang="tr-TR" dirty="0" smtClean="0"/>
                        <a:t>Mevcut  </a:t>
                      </a:r>
                      <a:endParaRPr lang="tr-TR" dirty="0"/>
                    </a:p>
                  </a:txBody>
                  <a:tcPr/>
                </a:tc>
                <a:tc>
                  <a:txBody>
                    <a:bodyPr/>
                    <a:lstStyle/>
                    <a:p>
                      <a:pPr algn="ctr"/>
                      <a:r>
                        <a:rPr lang="tr-TR" dirty="0" smtClean="0"/>
                        <a:t>Değişiklik</a:t>
                      </a:r>
                      <a:endParaRPr lang="tr-TR" dirty="0"/>
                    </a:p>
                  </a:txBody>
                  <a:tcPr/>
                </a:tc>
              </a:tr>
              <a:tr h="4651926">
                <a:tc>
                  <a:txBody>
                    <a:bodyPr/>
                    <a:lstStyle/>
                    <a:p>
                      <a:endParaRPr lang="tr-TR" b="0" dirty="0" smtClean="0">
                        <a:solidFill>
                          <a:schemeClr val="tx1"/>
                        </a:solidFill>
                        <a:latin typeface="Times New Roman" pitchFamily="18" charset="0"/>
                        <a:cs typeface="Times New Roman" pitchFamily="18" charset="0"/>
                      </a:endParaRPr>
                    </a:p>
                  </a:txBody>
                  <a:tcPr>
                    <a:blipFill>
                      <a:blip r:embed="rId2"/>
                      <a:tile tx="0" ty="0" sx="100000" sy="100000" flip="none" algn="tl"/>
                    </a:blipFill>
                  </a:tcPr>
                </a:tc>
                <a:tc>
                  <a:txBody>
                    <a:bodyPr/>
                    <a:lstStyle/>
                    <a:p>
                      <a:endParaRPr lang="tr-TR" sz="1800" b="1" kern="1200" dirty="0" smtClean="0">
                        <a:solidFill>
                          <a:schemeClr val="tx1"/>
                        </a:solidFill>
                        <a:latin typeface="+mn-lt"/>
                        <a:ea typeface="+mn-ea"/>
                        <a:cs typeface="+mn-cs"/>
                      </a:endParaRPr>
                    </a:p>
                    <a:p>
                      <a:pPr algn="just"/>
                      <a:r>
                        <a:rPr lang="tr-TR" sz="1800" b="1" kern="1200" dirty="0" smtClean="0">
                          <a:solidFill>
                            <a:srgbClr val="FF0000"/>
                          </a:solidFill>
                          <a:latin typeface="Times New Roman" pitchFamily="18" charset="0"/>
                          <a:ea typeface="+mn-ea"/>
                          <a:cs typeface="Times New Roman" pitchFamily="18" charset="0"/>
                        </a:rPr>
                        <a:t>MADDE</a:t>
                      </a:r>
                      <a:r>
                        <a:rPr lang="tr-TR" sz="1800" b="1" kern="1200" baseline="0" dirty="0" smtClean="0">
                          <a:solidFill>
                            <a:srgbClr val="FF0000"/>
                          </a:solidFill>
                          <a:latin typeface="Times New Roman" pitchFamily="18" charset="0"/>
                          <a:ea typeface="+mn-ea"/>
                          <a:cs typeface="Times New Roman" pitchFamily="18" charset="0"/>
                        </a:rPr>
                        <a:t> 38-</a:t>
                      </a:r>
                    </a:p>
                    <a:p>
                      <a:pPr algn="just"/>
                      <a:r>
                        <a:rPr lang="tr-TR" sz="1800" b="1" kern="1200" dirty="0" smtClean="0">
                          <a:solidFill>
                            <a:srgbClr val="FF0000"/>
                          </a:solidFill>
                          <a:latin typeface="Times New Roman" pitchFamily="18" charset="0"/>
                          <a:ea typeface="+mn-ea"/>
                          <a:cs typeface="Times New Roman" pitchFamily="18" charset="0"/>
                        </a:rPr>
                        <a:t>(1) Bu Kanunun;</a:t>
                      </a:r>
                    </a:p>
                    <a:p>
                      <a:pPr algn="just"/>
                      <a:r>
                        <a:rPr lang="tr-TR" sz="1800" b="1" i="1" kern="1200" dirty="0" smtClean="0">
                          <a:solidFill>
                            <a:srgbClr val="FF0000"/>
                          </a:solidFill>
                          <a:latin typeface="Times New Roman" pitchFamily="18" charset="0"/>
                          <a:ea typeface="+mn-ea"/>
                          <a:cs typeface="Times New Roman" pitchFamily="18" charset="0"/>
                        </a:rPr>
                        <a:t>a) 6 </a:t>
                      </a:r>
                      <a:r>
                        <a:rPr lang="tr-TR" sz="1800" b="1" i="1" kern="1200" dirty="0" err="1" smtClean="0">
                          <a:solidFill>
                            <a:srgbClr val="FF0000"/>
                          </a:solidFill>
                          <a:latin typeface="Times New Roman" pitchFamily="18" charset="0"/>
                          <a:ea typeface="+mn-ea"/>
                          <a:cs typeface="Times New Roman" pitchFamily="18" charset="0"/>
                        </a:rPr>
                        <a:t>ncı</a:t>
                      </a:r>
                      <a:r>
                        <a:rPr lang="tr-TR" sz="1800" b="1" i="1" kern="1200" dirty="0" smtClean="0">
                          <a:solidFill>
                            <a:srgbClr val="FF0000"/>
                          </a:solidFill>
                          <a:latin typeface="Times New Roman" pitchFamily="18" charset="0"/>
                          <a:ea typeface="+mn-ea"/>
                          <a:cs typeface="Times New Roman" pitchFamily="18" charset="0"/>
                        </a:rPr>
                        <a:t> maddesiyle 3194 sayılı Kanunun 8 inci maddesinin birinci fıkrasının (b) bendinin sonuna eklenen paragrafın birinci cümlesi hükümleri 1/7/2020 tarihinde,</a:t>
                      </a:r>
                    </a:p>
                    <a:p>
                      <a:pPr algn="just"/>
                      <a:r>
                        <a:rPr lang="tr-TR" sz="1800" b="1" i="1" kern="1200" dirty="0" smtClean="0">
                          <a:solidFill>
                            <a:srgbClr val="FF0000"/>
                          </a:solidFill>
                          <a:latin typeface="Times New Roman" pitchFamily="18" charset="0"/>
                          <a:ea typeface="+mn-ea"/>
                          <a:cs typeface="Times New Roman" pitchFamily="18" charset="0"/>
                        </a:rPr>
                        <a:t>b) Diğer hükümleri yayımı tarihinde,</a:t>
                      </a:r>
                    </a:p>
                    <a:p>
                      <a:pPr algn="just"/>
                      <a:r>
                        <a:rPr lang="tr-TR" sz="1800" b="1" i="1" kern="1200" dirty="0" smtClean="0">
                          <a:solidFill>
                            <a:srgbClr val="FF0000"/>
                          </a:solidFill>
                          <a:latin typeface="Times New Roman" pitchFamily="18" charset="0"/>
                          <a:ea typeface="+mn-ea"/>
                          <a:cs typeface="Times New Roman" pitchFamily="18" charset="0"/>
                        </a:rPr>
                        <a:t>yürürlüğe girer.</a:t>
                      </a:r>
                    </a:p>
                    <a:p>
                      <a:endParaRPr lang="tr-TR" sz="1800" b="1" kern="1200" dirty="0" smtClean="0">
                        <a:solidFill>
                          <a:schemeClr val="tx1"/>
                        </a:solidFill>
                        <a:latin typeface="+mn-lt"/>
                        <a:ea typeface="+mn-ea"/>
                        <a:cs typeface="+mn-cs"/>
                      </a:endParaRPr>
                    </a:p>
                  </a:txBody>
                  <a:tcPr>
                    <a:solidFill>
                      <a:srgbClr val="FFC000"/>
                    </a:solidFill>
                  </a:tcPr>
                </a:tc>
              </a:tr>
            </a:tbl>
          </a:graphicData>
        </a:graphic>
      </p:graphicFrame>
      <p:pic>
        <p:nvPicPr>
          <p:cNvPr id="3" name="Resim 1"/>
          <p:cNvPicPr>
            <a:picLocks noChangeAspect="1"/>
          </p:cNvPicPr>
          <p:nvPr/>
        </p:nvPicPr>
        <p:blipFill>
          <a:blip r:embed="rId3"/>
          <a:srcRect/>
          <a:stretch>
            <a:fillRect/>
          </a:stretch>
        </p:blipFill>
        <p:spPr bwMode="auto">
          <a:xfrm>
            <a:off x="7715250" y="0"/>
            <a:ext cx="1428750" cy="1196975"/>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36</a:t>
            </a:fld>
            <a:endParaRPr lang="tr-T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p:txBody>
      </p:sp>
      <p:pic>
        <p:nvPicPr>
          <p:cNvPr id="4" name="Resim 1"/>
          <p:cNvPicPr>
            <a:picLocks noChangeAspect="1"/>
          </p:cNvPicPr>
          <p:nvPr/>
        </p:nvPicPr>
        <p:blipFill>
          <a:blip r:embed="rId2"/>
          <a:srcRect/>
          <a:stretch>
            <a:fillRect/>
          </a:stretch>
        </p:blipFill>
        <p:spPr bwMode="auto">
          <a:xfrm>
            <a:off x="2428860" y="642918"/>
            <a:ext cx="4429156" cy="3643338"/>
          </a:xfrm>
          <a:prstGeom prst="rect">
            <a:avLst/>
          </a:prstGeom>
          <a:noFill/>
          <a:ln w="9525">
            <a:noFill/>
            <a:miter lim="800000"/>
            <a:headEnd/>
            <a:tailEnd/>
          </a:ln>
        </p:spPr>
      </p:pic>
      <p:sp>
        <p:nvSpPr>
          <p:cNvPr id="5" name="4 Dikdörtgen"/>
          <p:cNvSpPr/>
          <p:nvPr/>
        </p:nvSpPr>
        <p:spPr>
          <a:xfrm>
            <a:off x="2285984" y="4286256"/>
            <a:ext cx="4714908" cy="1077218"/>
          </a:xfrm>
          <a:prstGeom prst="rect">
            <a:avLst/>
          </a:prstGeom>
        </p:spPr>
        <p:txBody>
          <a:bodyPr wrap="square">
            <a:spAutoFit/>
          </a:bodyPr>
          <a:lstStyle/>
          <a:p>
            <a:pPr algn="ctr">
              <a:defRPr/>
            </a:pPr>
            <a:r>
              <a:rPr lang="tr-TR" sz="3200" b="1" dirty="0" smtClean="0">
                <a:solidFill>
                  <a:srgbClr val="FF0000"/>
                </a:solidFill>
                <a:effectLst>
                  <a:outerShdw blurRad="38100" dist="38100" dir="2700000" algn="tl">
                    <a:srgbClr val="000000">
                      <a:alpha val="43137"/>
                    </a:srgbClr>
                  </a:outerShdw>
                </a:effectLst>
              </a:rPr>
              <a:t>SABRINIZDAN DOLAYI </a:t>
            </a:r>
          </a:p>
          <a:p>
            <a:pPr algn="ctr">
              <a:defRPr/>
            </a:pPr>
            <a:r>
              <a:rPr lang="tr-TR" sz="3200" b="1" dirty="0" smtClean="0">
                <a:solidFill>
                  <a:srgbClr val="FF0000"/>
                </a:solidFill>
                <a:effectLst>
                  <a:outerShdw blurRad="38100" dist="38100" dir="2700000" algn="tl">
                    <a:srgbClr val="000000">
                      <a:alpha val="43137"/>
                    </a:srgbClr>
                  </a:outerShdw>
                </a:effectLst>
              </a:rPr>
              <a:t>TEŞEKKÜR EDERİM</a:t>
            </a:r>
            <a:endParaRPr lang="tr-TR" sz="3200" b="1" dirty="0">
              <a:solidFill>
                <a:srgbClr val="FF0000"/>
              </a:solidFill>
              <a:effectLst>
                <a:outerShdw blurRad="38100" dist="38100" dir="2700000" algn="tl">
                  <a:srgbClr val="000000">
                    <a:alpha val="43137"/>
                  </a:srgbClr>
                </a:outerShdw>
              </a:effectLst>
            </a:endParaRPr>
          </a:p>
        </p:txBody>
      </p:sp>
      <p:sp>
        <p:nvSpPr>
          <p:cNvPr id="6" name="5 Dikdörtgen"/>
          <p:cNvSpPr/>
          <p:nvPr/>
        </p:nvSpPr>
        <p:spPr>
          <a:xfrm>
            <a:off x="3571868" y="5822880"/>
            <a:ext cx="1643074" cy="369332"/>
          </a:xfrm>
          <a:prstGeom prst="rect">
            <a:avLst/>
          </a:prstGeom>
        </p:spPr>
        <p:txBody>
          <a:bodyPr wrap="square">
            <a:spAutoFit/>
          </a:bodyPr>
          <a:lstStyle/>
          <a:p>
            <a:pPr algn="ctr">
              <a:defRPr/>
            </a:pPr>
            <a:r>
              <a:rPr lang="tr-TR" dirty="0" smtClean="0">
                <a:solidFill>
                  <a:schemeClr val="tx1">
                    <a:lumMod val="95000"/>
                    <a:lumOff val="5000"/>
                  </a:schemeClr>
                </a:solidFill>
                <a:latin typeface="Times New Roman" pitchFamily="18" charset="0"/>
                <a:cs typeface="Times New Roman" pitchFamily="18" charset="0"/>
              </a:rPr>
              <a:t>03 </a:t>
            </a:r>
            <a:r>
              <a:rPr lang="tr-TR" dirty="0" smtClean="0">
                <a:solidFill>
                  <a:schemeClr val="tx1">
                    <a:lumMod val="95000"/>
                    <a:lumOff val="5000"/>
                  </a:schemeClr>
                </a:solidFill>
              </a:rPr>
              <a:t>Mart </a:t>
            </a:r>
            <a:r>
              <a:rPr lang="tr-TR" dirty="0" smtClean="0">
                <a:solidFill>
                  <a:schemeClr val="tx1">
                    <a:lumMod val="95000"/>
                    <a:lumOff val="5000"/>
                  </a:schemeClr>
                </a:solidFill>
                <a:latin typeface="Times New Roman" pitchFamily="18" charset="0"/>
                <a:cs typeface="Times New Roman" pitchFamily="18" charset="0"/>
              </a:rPr>
              <a:t>2020</a:t>
            </a:r>
            <a:endParaRPr lang="tr-TR" dirty="0">
              <a:solidFill>
                <a:schemeClr val="tx1">
                  <a:lumMod val="95000"/>
                  <a:lumOff val="5000"/>
                </a:schemeClr>
              </a:solidFill>
              <a:latin typeface="Times New Roman" pitchFamily="18" charset="0"/>
              <a:cs typeface="Times New Roman" pitchFamily="18" charset="0"/>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pPr/>
              <a:t>37</a:t>
            </a:fld>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xmlns="" val="1907574388"/>
              </p:ext>
            </p:extLst>
          </p:nvPr>
        </p:nvGraphicFramePr>
        <p:xfrm>
          <a:off x="785786" y="781011"/>
          <a:ext cx="7858180" cy="5676925"/>
        </p:xfrm>
        <a:graphic>
          <a:graphicData uri="http://schemas.openxmlformats.org/drawingml/2006/table">
            <a:tbl>
              <a:tblPr firstRow="1" bandRow="1">
                <a:tableStyleId>{D7AC3CCA-C797-4891-BE02-D94E43425B78}</a:tableStyleId>
              </a:tblPr>
              <a:tblGrid>
                <a:gridCol w="3929090"/>
                <a:gridCol w="3929090"/>
              </a:tblGrid>
              <a:tr h="647725">
                <a:tc>
                  <a:txBody>
                    <a:bodyPr/>
                    <a:lstStyle/>
                    <a:p>
                      <a:pPr algn="ctr"/>
                      <a:r>
                        <a:rPr lang="tr-TR" dirty="0" smtClean="0"/>
                        <a:t>Mevcut  </a:t>
                      </a:r>
                      <a:endParaRPr lang="tr-TR" dirty="0"/>
                    </a:p>
                  </a:txBody>
                  <a:tcPr/>
                </a:tc>
                <a:tc>
                  <a:txBody>
                    <a:bodyPr/>
                    <a:lstStyle/>
                    <a:p>
                      <a:pPr algn="ctr"/>
                      <a:r>
                        <a:rPr lang="tr-TR" dirty="0" smtClean="0"/>
                        <a:t>Değişiklik</a:t>
                      </a:r>
                      <a:endParaRPr lang="tr-TR" dirty="0"/>
                    </a:p>
                  </a:txBody>
                  <a:tcPr/>
                </a:tc>
              </a:tr>
              <a:tr h="4952979">
                <a:tc>
                  <a:txBody>
                    <a:bodyPr/>
                    <a:lstStyle/>
                    <a:p>
                      <a:r>
                        <a:rPr lang="tr-TR" b="1" dirty="0" smtClean="0">
                          <a:solidFill>
                            <a:schemeClr val="tx1"/>
                          </a:solidFill>
                          <a:latin typeface="Times New Roman" pitchFamily="18" charset="0"/>
                          <a:cs typeface="Times New Roman" pitchFamily="18" charset="0"/>
                        </a:rPr>
                        <a:t>İmar Kanunu</a:t>
                      </a:r>
                    </a:p>
                    <a:p>
                      <a:r>
                        <a:rPr lang="tr-TR" b="1" dirty="0" smtClean="0">
                          <a:solidFill>
                            <a:schemeClr val="tx1"/>
                          </a:solidFill>
                          <a:latin typeface="Times New Roman" pitchFamily="18" charset="0"/>
                          <a:cs typeface="Times New Roman" pitchFamily="18" charset="0"/>
                        </a:rPr>
                        <a:t>MADDE</a:t>
                      </a:r>
                      <a:r>
                        <a:rPr lang="tr-TR" b="1" baseline="0" dirty="0" smtClean="0">
                          <a:solidFill>
                            <a:schemeClr val="tx1"/>
                          </a:solidFill>
                          <a:latin typeface="Times New Roman" pitchFamily="18" charset="0"/>
                          <a:cs typeface="Times New Roman" pitchFamily="18" charset="0"/>
                        </a:rPr>
                        <a:t> 8-</a:t>
                      </a:r>
                      <a:endParaRPr lang="tr-TR" b="1" dirty="0" smtClean="0">
                        <a:solidFill>
                          <a:schemeClr val="tx1"/>
                        </a:solidFill>
                        <a:latin typeface="Times New Roman" pitchFamily="18" charset="0"/>
                        <a:cs typeface="Times New Roman" pitchFamily="18" charset="0"/>
                      </a:endParaRPr>
                    </a:p>
                    <a:p>
                      <a:pPr algn="just"/>
                      <a:r>
                        <a:rPr lang="tr-TR" b="1" dirty="0" smtClean="0">
                          <a:latin typeface="Times New Roman" pitchFamily="18" charset="0"/>
                          <a:cs typeface="Times New Roman" pitchFamily="18" charset="0"/>
                        </a:rPr>
                        <a:t>Belediye ve mücavir alan dışında kalan yerlerde yapılacak planlar valilik veya ilgilisince yapılır veya yaptırılır. Valilikçe uygun görüldüğü takdirde onaylanarak yürürlüğe girer. (Yeniden düzenleme üçüncü cümle: 12/7/2013-6495/73 md.) Onay tarihinden itibaren valilikçe tespit edilen ilan yerinde ve ilgili idarelerin internet sayfalarında bir ay süreyle eş zamanlı olarak ilan edilir. Bir aylık ilan süresi içinde planlara itiraz edilebilir. İtirazlar valiliğe yapılır, valilik itirazları ve planları </a:t>
                      </a:r>
                      <a:r>
                        <a:rPr lang="tr-TR" b="1" dirty="0" err="1" smtClean="0">
                          <a:latin typeface="Times New Roman" pitchFamily="18" charset="0"/>
                          <a:cs typeface="Times New Roman" pitchFamily="18" charset="0"/>
                        </a:rPr>
                        <a:t>onbeş</a:t>
                      </a:r>
                      <a:r>
                        <a:rPr lang="tr-TR" b="1" dirty="0" smtClean="0">
                          <a:latin typeface="Times New Roman" pitchFamily="18" charset="0"/>
                          <a:cs typeface="Times New Roman" pitchFamily="18" charset="0"/>
                        </a:rPr>
                        <a:t> gün içerisinde inceleyerek kesin karara bağlar. (1) …</a:t>
                      </a:r>
                      <a:endParaRPr lang="tr-TR" b="1" dirty="0" smtClean="0">
                        <a:solidFill>
                          <a:schemeClr val="tx1"/>
                        </a:solidFill>
                        <a:latin typeface="Times New Roman" pitchFamily="18" charset="0"/>
                        <a:cs typeface="Times New Roman" pitchFamily="18" charset="0"/>
                      </a:endParaRPr>
                    </a:p>
                  </a:txBody>
                  <a:tcPr>
                    <a:blipFill>
                      <a:blip r:embed="rId2"/>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8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800" b="1" kern="1200" dirty="0" smtClean="0">
                          <a:solidFill>
                            <a:schemeClr val="tx1"/>
                          </a:solidFill>
                          <a:latin typeface="Times New Roman" pitchFamily="18" charset="0"/>
                          <a:ea typeface="+mn-ea"/>
                          <a:cs typeface="Times New Roman" pitchFamily="18" charset="0"/>
                        </a:rPr>
                        <a:t>MADDE</a:t>
                      </a:r>
                      <a:r>
                        <a:rPr lang="tr-TR" sz="1800" b="1" kern="1200" baseline="0" dirty="0" smtClean="0">
                          <a:solidFill>
                            <a:schemeClr val="tx1"/>
                          </a:solidFill>
                          <a:latin typeface="Times New Roman" pitchFamily="18" charset="0"/>
                          <a:ea typeface="+mn-ea"/>
                          <a:cs typeface="Times New Roman" pitchFamily="18" charset="0"/>
                        </a:rPr>
                        <a:t> 6-</a:t>
                      </a:r>
                    </a:p>
                    <a:p>
                      <a:pPr algn="just"/>
                      <a:r>
                        <a:rPr lang="tr-TR" sz="1800" b="1" kern="1200" dirty="0" smtClean="0">
                          <a:solidFill>
                            <a:schemeClr val="dk1"/>
                          </a:solidFill>
                          <a:latin typeface="Times New Roman" pitchFamily="18" charset="0"/>
                          <a:ea typeface="+mn-ea"/>
                          <a:cs typeface="Times New Roman" pitchFamily="18" charset="0"/>
                        </a:rPr>
                        <a:t>3194 sayılı Kanunun 8 inci maddesinin birinci fıkrasının (b) bendine ikinci paragrafından sonra gelmek üzere;</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800" b="1" u="sng" kern="1200" dirty="0" smtClean="0">
                          <a:solidFill>
                            <a:srgbClr val="FF0000"/>
                          </a:solidFill>
                          <a:latin typeface="Times New Roman" pitchFamily="18" charset="0"/>
                          <a:ea typeface="+mn-ea"/>
                          <a:cs typeface="Times New Roman" pitchFamily="18" charset="0"/>
                        </a:rPr>
                        <a:t>“</a:t>
                      </a:r>
                      <a:r>
                        <a:rPr lang="tr-TR" sz="1800" b="1" i="1" u="sng" kern="1200" dirty="0" smtClean="0">
                          <a:solidFill>
                            <a:srgbClr val="FF0000"/>
                          </a:solidFill>
                          <a:latin typeface="Times New Roman" pitchFamily="18" charset="0"/>
                          <a:ea typeface="+mn-ea"/>
                          <a:cs typeface="Times New Roman" pitchFamily="18" charset="0"/>
                        </a:rPr>
                        <a:t>İmar planları ve bu planlardaki değişikliklerin nerede askıya çıktığına dair bilgilendirme ilanı, askı süresi ile eş zamanlı olarak ilgili muhtarlıkların panosunda duyurulur. Ayrıca plan değişikliği hakkında, değişikliğe konu alanda görülebilir bir şekilde en az 2 adet tabela ile 30 gün süreyle bilgilendirme yapılır.”</a:t>
                      </a:r>
                      <a:r>
                        <a:rPr lang="tr-TR" sz="1800" b="1" kern="1200" dirty="0" smtClean="0">
                          <a:solidFill>
                            <a:srgbClr val="FF0000"/>
                          </a:solidFill>
                          <a:latin typeface="Times New Roman" pitchFamily="18" charset="0"/>
                          <a:ea typeface="+mn-ea"/>
                          <a:cs typeface="Times New Roman" pitchFamily="18" charset="0"/>
                        </a:rPr>
                        <a:t> </a:t>
                      </a:r>
                      <a:r>
                        <a:rPr lang="tr-TR" sz="1800" b="1" kern="1200" dirty="0" smtClean="0">
                          <a:solidFill>
                            <a:schemeClr val="dk1"/>
                          </a:solidFill>
                          <a:latin typeface="Times New Roman" pitchFamily="18" charset="0"/>
                          <a:ea typeface="+mn-ea"/>
                          <a:cs typeface="Times New Roman" pitchFamily="18" charset="0"/>
                        </a:rPr>
                        <a:t>cümlesi eklenmiştir.</a:t>
                      </a:r>
                    </a:p>
                    <a:p>
                      <a:endParaRPr lang="tr-TR" dirty="0"/>
                    </a:p>
                  </a:txBody>
                  <a:tcPr>
                    <a:solidFill>
                      <a:srgbClr val="FFC000"/>
                    </a:solidFill>
                  </a:tcPr>
                </a:tc>
              </a:tr>
            </a:tbl>
          </a:graphicData>
        </a:graphic>
      </p:graphicFrame>
      <p:pic>
        <p:nvPicPr>
          <p:cNvPr id="3" name="Resim 1"/>
          <p:cNvPicPr>
            <a:picLocks noChangeAspect="1"/>
          </p:cNvPicPr>
          <p:nvPr/>
        </p:nvPicPr>
        <p:blipFill>
          <a:blip r:embed="rId3"/>
          <a:srcRect/>
          <a:stretch>
            <a:fillRect/>
          </a:stretch>
        </p:blipFill>
        <p:spPr bwMode="auto">
          <a:xfrm>
            <a:off x="7715250" y="0"/>
            <a:ext cx="1428750" cy="1196975"/>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4</a:t>
            </a:fld>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xmlns="" val="1119691173"/>
              </p:ext>
            </p:extLst>
          </p:nvPr>
        </p:nvGraphicFramePr>
        <p:xfrm>
          <a:off x="785786" y="820788"/>
          <a:ext cx="7500990" cy="5477862"/>
        </p:xfrm>
        <a:graphic>
          <a:graphicData uri="http://schemas.openxmlformats.org/drawingml/2006/table">
            <a:tbl>
              <a:tblPr firstRow="1" bandRow="1">
                <a:tableStyleId>{D7AC3CCA-C797-4891-BE02-D94E43425B78}</a:tableStyleId>
              </a:tblPr>
              <a:tblGrid>
                <a:gridCol w="3750495"/>
                <a:gridCol w="3750495"/>
              </a:tblGrid>
              <a:tr h="830864">
                <a:tc>
                  <a:txBody>
                    <a:bodyPr/>
                    <a:lstStyle/>
                    <a:p>
                      <a:pPr algn="ctr"/>
                      <a:r>
                        <a:rPr lang="tr-TR" dirty="0" smtClean="0"/>
                        <a:t>Mevcut  </a:t>
                      </a:r>
                      <a:endParaRPr lang="tr-TR" dirty="0"/>
                    </a:p>
                  </a:txBody>
                  <a:tcPr/>
                </a:tc>
                <a:tc>
                  <a:txBody>
                    <a:bodyPr/>
                    <a:lstStyle/>
                    <a:p>
                      <a:pPr algn="ctr"/>
                      <a:r>
                        <a:rPr lang="tr-TR" dirty="0" smtClean="0"/>
                        <a:t>Değişiklik</a:t>
                      </a:r>
                      <a:endParaRPr lang="tr-TR" dirty="0"/>
                    </a:p>
                  </a:txBody>
                  <a:tcPr/>
                </a:tc>
              </a:tr>
              <a:tr h="4646998">
                <a:tc>
                  <a:txBody>
                    <a:bodyPr/>
                    <a:lstStyle/>
                    <a:p>
                      <a:r>
                        <a:rPr lang="tr-TR" b="1" dirty="0" smtClean="0">
                          <a:solidFill>
                            <a:schemeClr val="tx1"/>
                          </a:solidFill>
                          <a:latin typeface="Times New Roman" pitchFamily="18" charset="0"/>
                          <a:cs typeface="Times New Roman" pitchFamily="18" charset="0"/>
                        </a:rPr>
                        <a:t>İmar Kanunu</a:t>
                      </a:r>
                    </a:p>
                    <a:p>
                      <a:r>
                        <a:rPr lang="tr-TR" b="1" dirty="0" smtClean="0">
                          <a:solidFill>
                            <a:schemeClr val="tx1"/>
                          </a:solidFill>
                          <a:latin typeface="Times New Roman" pitchFamily="18" charset="0"/>
                          <a:cs typeface="Times New Roman" pitchFamily="18" charset="0"/>
                        </a:rPr>
                        <a:t>MADDE 8-</a:t>
                      </a:r>
                    </a:p>
                    <a:p>
                      <a:pPr algn="just"/>
                      <a:r>
                        <a:rPr lang="tr-TR" sz="1800" kern="1200" dirty="0" smtClean="0">
                          <a:solidFill>
                            <a:schemeClr val="dk1"/>
                          </a:solidFill>
                          <a:latin typeface="Times New Roman" pitchFamily="18" charset="0"/>
                          <a:ea typeface="+mn-ea"/>
                          <a:cs typeface="Times New Roman" pitchFamily="18" charset="0"/>
                        </a:rPr>
                        <a:t>3194 sayılı Kanunun 8 inci maddesinin birinci fıkrasının (b) bendi;</a:t>
                      </a:r>
                      <a:endParaRPr lang="tr-TR" b="1" dirty="0" smtClean="0">
                        <a:solidFill>
                          <a:schemeClr val="tx1"/>
                        </a:solidFill>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Kesinleşen imar planlarının bir </a:t>
                      </a:r>
                      <a:r>
                        <a:rPr lang="tr-TR" b="1" dirty="0" smtClean="0">
                          <a:latin typeface="Times New Roman" pitchFamily="18" charset="0"/>
                          <a:cs typeface="Times New Roman" pitchFamily="18" charset="0"/>
                        </a:rPr>
                        <a:t>kopyası</a:t>
                      </a:r>
                      <a:r>
                        <a:rPr lang="tr-TR" dirty="0" smtClean="0">
                          <a:latin typeface="Times New Roman" pitchFamily="18" charset="0"/>
                          <a:cs typeface="Times New Roman" pitchFamily="18" charset="0"/>
                        </a:rPr>
                        <a:t>, Bakanlığa gönderilir. </a:t>
                      </a:r>
                      <a:endParaRPr lang="tr-TR" dirty="0">
                        <a:latin typeface="Times New Roman" pitchFamily="18" charset="0"/>
                        <a:cs typeface="Times New Roman" pitchFamily="18" charset="0"/>
                      </a:endParaRPr>
                    </a:p>
                  </a:txBody>
                  <a:tcPr>
                    <a:blipFill>
                      <a:blip r:embed="rId2"/>
                      <a:tile tx="0" ty="0" sx="100000" sy="100000" flip="none" algn="tl"/>
                    </a:blip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tr-TR" sz="18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tr-TR" sz="1800" kern="1200" dirty="0" smtClean="0">
                          <a:solidFill>
                            <a:schemeClr val="dk1"/>
                          </a:solidFill>
                          <a:latin typeface="Times New Roman" pitchFamily="18" charset="0"/>
                          <a:ea typeface="+mn-ea"/>
                          <a:cs typeface="Times New Roman" pitchFamily="18" charset="0"/>
                        </a:rPr>
                        <a:t>MADDE 6-</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800" kern="1200" dirty="0" smtClean="0">
                          <a:solidFill>
                            <a:schemeClr val="dk1"/>
                          </a:solidFill>
                          <a:latin typeface="Times New Roman" pitchFamily="18" charset="0"/>
                          <a:ea typeface="+mn-ea"/>
                          <a:cs typeface="Times New Roman" pitchFamily="18" charset="0"/>
                        </a:rPr>
                        <a:t>“kopyası,” ibaresinden sonra gelmek üzere </a:t>
                      </a:r>
                      <a:r>
                        <a:rPr lang="tr-TR" sz="1800" b="1" kern="1200" dirty="0" smtClean="0">
                          <a:solidFill>
                            <a:srgbClr val="FF0000"/>
                          </a:solidFill>
                          <a:latin typeface="Times New Roman" pitchFamily="18" charset="0"/>
                          <a:ea typeface="+mn-ea"/>
                          <a:cs typeface="Times New Roman" pitchFamily="18" charset="0"/>
                        </a:rPr>
                        <a:t>“Bakanlıkça oluşturulan elektronik ortamdaki Ulusal Coğrafi Bilgi Sistemi Altyapısı üzerinden, ilgili idaresi tarafından, arşivlenmek üzere</a:t>
                      </a:r>
                      <a:r>
                        <a:rPr lang="tr-TR" sz="1800" kern="1200" dirty="0" smtClean="0">
                          <a:solidFill>
                            <a:schemeClr val="dk1"/>
                          </a:solidFill>
                          <a:latin typeface="Times New Roman" pitchFamily="18" charset="0"/>
                          <a:ea typeface="+mn-ea"/>
                          <a:cs typeface="Times New Roman" pitchFamily="18" charset="0"/>
                        </a:rPr>
                        <a:t>” ibaresi  ve bende aşağıdaki cümleler eklenmiştir.</a:t>
                      </a:r>
                    </a:p>
                    <a:p>
                      <a:pPr algn="just"/>
                      <a:r>
                        <a:rPr lang="tr-TR" sz="1800" b="1" kern="1200" dirty="0" smtClean="0">
                          <a:solidFill>
                            <a:srgbClr val="FF0000"/>
                          </a:solidFill>
                          <a:latin typeface="Times New Roman" pitchFamily="18" charset="0"/>
                          <a:ea typeface="+mn-ea"/>
                          <a:cs typeface="Times New Roman" pitchFamily="18" charset="0"/>
                        </a:rPr>
                        <a:t>“Kentsel tasarım projeleri uygulama imar planlarıyla birlikte hazırlanabilir. Bu kentsel tasarım projelerinin uygulamasına ilişkin usul ve esaslar Bakanlıkça belirlenir.”</a:t>
                      </a:r>
                    </a:p>
                    <a:p>
                      <a:pPr marL="0" marR="0" indent="0" algn="just" defTabSz="914400" rtl="0" eaLnBrk="1" fontAlgn="auto" latinLnBrk="0" hangingPunct="1">
                        <a:lnSpc>
                          <a:spcPct val="100000"/>
                        </a:lnSpc>
                        <a:spcBef>
                          <a:spcPts val="0"/>
                        </a:spcBef>
                        <a:spcAft>
                          <a:spcPts val="0"/>
                        </a:spcAft>
                        <a:buClrTx/>
                        <a:buSzTx/>
                        <a:buFontTx/>
                        <a:buNone/>
                        <a:tabLst/>
                        <a:defRPr/>
                      </a:pPr>
                      <a:endParaRPr lang="tr-TR" dirty="0"/>
                    </a:p>
                  </a:txBody>
                  <a:tcPr>
                    <a:solidFill>
                      <a:srgbClr val="FFC000"/>
                    </a:solidFill>
                  </a:tcPr>
                </a:tc>
              </a:tr>
            </a:tbl>
          </a:graphicData>
        </a:graphic>
      </p:graphicFrame>
      <p:pic>
        <p:nvPicPr>
          <p:cNvPr id="3" name="Resim 1"/>
          <p:cNvPicPr>
            <a:picLocks noChangeAspect="1"/>
          </p:cNvPicPr>
          <p:nvPr/>
        </p:nvPicPr>
        <p:blipFill>
          <a:blip r:embed="rId3"/>
          <a:srcRect/>
          <a:stretch>
            <a:fillRect/>
          </a:stretch>
        </p:blipFill>
        <p:spPr bwMode="auto">
          <a:xfrm>
            <a:off x="7715250" y="0"/>
            <a:ext cx="1428750" cy="1196975"/>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5</a:t>
            </a:fld>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xmlns="" val="1499260390"/>
              </p:ext>
            </p:extLst>
          </p:nvPr>
        </p:nvGraphicFramePr>
        <p:xfrm>
          <a:off x="285720" y="285728"/>
          <a:ext cx="8501122" cy="6352226"/>
        </p:xfrm>
        <a:graphic>
          <a:graphicData uri="http://schemas.openxmlformats.org/drawingml/2006/table">
            <a:tbl>
              <a:tblPr firstRow="1" bandRow="1">
                <a:tableStyleId>{D7AC3CCA-C797-4891-BE02-D94E43425B78}</a:tableStyleId>
              </a:tblPr>
              <a:tblGrid>
                <a:gridCol w="4107685"/>
                <a:gridCol w="4393437"/>
              </a:tblGrid>
              <a:tr h="500066">
                <a:tc>
                  <a:txBody>
                    <a:bodyPr/>
                    <a:lstStyle/>
                    <a:p>
                      <a:pPr algn="ctr"/>
                      <a:r>
                        <a:rPr lang="tr-TR" dirty="0" smtClean="0"/>
                        <a:t>Mevcut  </a:t>
                      </a:r>
                      <a:endParaRPr lang="tr-TR" dirty="0"/>
                    </a:p>
                  </a:txBody>
                  <a:tcPr/>
                </a:tc>
                <a:tc>
                  <a:txBody>
                    <a:bodyPr/>
                    <a:lstStyle/>
                    <a:p>
                      <a:pPr algn="ctr"/>
                      <a:r>
                        <a:rPr lang="tr-TR" dirty="0" smtClean="0"/>
                        <a:t>Değişiklik</a:t>
                      </a:r>
                      <a:endParaRPr lang="tr-TR" dirty="0"/>
                    </a:p>
                  </a:txBody>
                  <a:tcPr/>
                </a:tc>
              </a:tr>
              <a:tr h="5347589">
                <a:tc>
                  <a:txBody>
                    <a:bodyPr/>
                    <a:lstStyle/>
                    <a:p>
                      <a:r>
                        <a:rPr lang="tr-TR" b="1" dirty="0" smtClean="0">
                          <a:solidFill>
                            <a:schemeClr val="tx1"/>
                          </a:solidFill>
                          <a:latin typeface="Times New Roman" pitchFamily="18" charset="0"/>
                          <a:cs typeface="Times New Roman" pitchFamily="18" charset="0"/>
                        </a:rPr>
                        <a:t>İmar Kanunu</a:t>
                      </a:r>
                    </a:p>
                    <a:p>
                      <a:r>
                        <a:rPr lang="tr-TR" b="1" dirty="0" smtClean="0">
                          <a:solidFill>
                            <a:schemeClr val="tx1"/>
                          </a:solidFill>
                          <a:latin typeface="Times New Roman" pitchFamily="18" charset="0"/>
                          <a:cs typeface="Times New Roman" pitchFamily="18" charset="0"/>
                        </a:rPr>
                        <a:t>MADDE</a:t>
                      </a:r>
                      <a:r>
                        <a:rPr lang="tr-TR" b="1" baseline="0" dirty="0" smtClean="0">
                          <a:solidFill>
                            <a:schemeClr val="tx1"/>
                          </a:solidFill>
                          <a:latin typeface="Times New Roman" pitchFamily="18" charset="0"/>
                          <a:cs typeface="Times New Roman" pitchFamily="18" charset="0"/>
                        </a:rPr>
                        <a:t> 8-</a:t>
                      </a:r>
                      <a:endParaRPr lang="tr-TR" b="1" dirty="0" smtClean="0">
                        <a:solidFill>
                          <a:schemeClr val="tx1"/>
                        </a:solidFill>
                        <a:latin typeface="Times New Roman" pitchFamily="18" charset="0"/>
                        <a:cs typeface="Times New Roman" pitchFamily="18" charset="0"/>
                      </a:endParaRPr>
                    </a:p>
                    <a:p>
                      <a:pPr algn="just"/>
                      <a:r>
                        <a:rPr lang="tr-TR" b="1" dirty="0" smtClean="0">
                          <a:latin typeface="Times New Roman" pitchFamily="18" charset="0"/>
                          <a:cs typeface="Times New Roman" pitchFamily="18" charset="0"/>
                        </a:rPr>
                        <a:t>ç) (Ek: 12/7/2013-6495/73 md.) Bakanlıkça belirlenen tanımlar ve esaslara göre hazırlanıp onaylanan halihazır haritalar, plan, plan değişikliği ve revizyonları, parselasyon planları, yapı ruhsatı ve yapı kullanma izin belgeleri ile imar mevzuatına konu edilen </a:t>
                      </a:r>
                      <a:r>
                        <a:rPr lang="tr-TR" b="1" dirty="0" err="1" smtClean="0">
                          <a:latin typeface="Times New Roman" pitchFamily="18" charset="0"/>
                          <a:cs typeface="Times New Roman" pitchFamily="18" charset="0"/>
                        </a:rPr>
                        <a:t>orto</a:t>
                      </a:r>
                      <a:r>
                        <a:rPr lang="tr-TR" b="1" dirty="0" smtClean="0">
                          <a:latin typeface="Times New Roman" pitchFamily="18" charset="0"/>
                          <a:cs typeface="Times New Roman" pitchFamily="18" charset="0"/>
                        </a:rPr>
                        <a:t>-görüntüler ile diğer coğrafi veri ve bilgilerin, ilgili idareler ile kurum ve kuruluşlarca; Cumhurbaşkanınca belirlenen usul ve esaslara ve ilgili standartlara uygun şekilde ve sayısal olarak; üretilmesi, elektronik ortamda ilan edilmesi, Bakanlıkça tesis edilecek elektronik ortam üzerinden paylaşılması, arşivlenmesi ve güncellenmesi zorunludur. Yapı ruhsatına ilişkin işlemlerde bu veriler esas alınır. (1)(2)</a:t>
                      </a:r>
                      <a:endParaRPr lang="tr-TR" b="1" dirty="0">
                        <a:latin typeface="Times New Roman" pitchFamily="18" charset="0"/>
                        <a:cs typeface="Times New Roman" pitchFamily="18" charset="0"/>
                      </a:endParaRPr>
                    </a:p>
                  </a:txBody>
                  <a:tcPr>
                    <a:blipFill>
                      <a:blip r:embed="rId2"/>
                      <a:tile tx="0" ty="0" sx="100000" sy="100000" flip="none" algn="tl"/>
                    </a:blipFill>
                  </a:tcPr>
                </a:tc>
                <a:tc>
                  <a:txBody>
                    <a:bodyPr/>
                    <a:lstStyle/>
                    <a:p>
                      <a:endParaRPr lang="tr-TR" sz="1800" b="1"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tr-TR" sz="1800" b="1" kern="1200" dirty="0" smtClean="0">
                          <a:solidFill>
                            <a:schemeClr val="dk1"/>
                          </a:solidFill>
                          <a:latin typeface="Times New Roman" pitchFamily="18" charset="0"/>
                          <a:ea typeface="+mn-ea"/>
                          <a:cs typeface="Times New Roman" pitchFamily="18" charset="0"/>
                        </a:rPr>
                        <a:t>MADDE 6-</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800" b="1" kern="1200" dirty="0" smtClean="0">
                          <a:solidFill>
                            <a:schemeClr val="dk1"/>
                          </a:solidFill>
                          <a:latin typeface="Times New Roman" pitchFamily="18" charset="0"/>
                          <a:ea typeface="+mn-ea"/>
                          <a:cs typeface="Times New Roman" pitchFamily="18" charset="0"/>
                        </a:rPr>
                        <a:t>“ç) Bakanlıkça belirlenen tanım ve esaslara göre hazırlanıp onaylanan plan, plan değişikliği ve revizyonlarının, parselasyon planlarının, yapı ruhsatı ve yapı kullanma izin belgelerinin, imar mevzuatına konu edilen </a:t>
                      </a:r>
                      <a:r>
                        <a:rPr lang="tr-TR" sz="1800" b="1" kern="1200" dirty="0" err="1" smtClean="0">
                          <a:solidFill>
                            <a:schemeClr val="dk1"/>
                          </a:solidFill>
                          <a:latin typeface="Times New Roman" pitchFamily="18" charset="0"/>
                          <a:ea typeface="+mn-ea"/>
                          <a:cs typeface="Times New Roman" pitchFamily="18" charset="0"/>
                        </a:rPr>
                        <a:t>orto</a:t>
                      </a:r>
                      <a:r>
                        <a:rPr lang="tr-TR" sz="1800" b="1" kern="1200" dirty="0" smtClean="0">
                          <a:solidFill>
                            <a:schemeClr val="dk1"/>
                          </a:solidFill>
                          <a:latin typeface="Times New Roman" pitchFamily="18" charset="0"/>
                          <a:ea typeface="+mn-ea"/>
                          <a:cs typeface="Times New Roman" pitchFamily="18" charset="0"/>
                        </a:rPr>
                        <a:t>-görüntüler ile diğer coğrafi veri ve bilgilerin, ilgili idareler ile kurum ve kuruluşlarca; Cumhurbaşkanınca belirlenen usul, esas ve ilgili standartlara uygun şekilde ve sayısal olarak; üretilmesi, elektronik ortamda ilan edilmesi, </a:t>
                      </a:r>
                      <a:r>
                        <a:rPr lang="tr-TR" sz="1800" b="1" u="sng" kern="1200" dirty="0" smtClean="0">
                          <a:solidFill>
                            <a:srgbClr val="FF0000"/>
                          </a:solidFill>
                          <a:latin typeface="Times New Roman" pitchFamily="18" charset="0"/>
                          <a:ea typeface="+mn-ea"/>
                          <a:cs typeface="Times New Roman" pitchFamily="18" charset="0"/>
                        </a:rPr>
                        <a:t>Ulusal Coğrafi Bilgi Sistemi Altyapısı ile entegrasyonunun sağlanması ve bedelsiz olarak Bakanlığa gönderilmesi,</a:t>
                      </a:r>
                      <a:r>
                        <a:rPr lang="tr-TR" sz="1800" b="1" kern="1200" dirty="0" smtClean="0">
                          <a:solidFill>
                            <a:schemeClr val="dk1"/>
                          </a:solidFill>
                          <a:latin typeface="Times New Roman" pitchFamily="18" charset="0"/>
                          <a:ea typeface="+mn-ea"/>
                          <a:cs typeface="Times New Roman" pitchFamily="18" charset="0"/>
                        </a:rPr>
                        <a:t> Bakanlıkça tesis edilecek elektronik ortam üzerinden paylaşılması, arşivlenmesi ve güncellenmesi zorunludur. Yapı ruhsatına ilişkin işlemlerde bu veriler esas alınır.”</a:t>
                      </a:r>
                      <a:endParaRPr lang="tr-TR" dirty="0"/>
                    </a:p>
                  </a:txBody>
                  <a:tcPr>
                    <a:solidFill>
                      <a:srgbClr val="FFC000"/>
                    </a:solidFill>
                  </a:tcPr>
                </a:tc>
              </a:tr>
            </a:tbl>
          </a:graphicData>
        </a:graphic>
      </p:graphicFrame>
      <p:pic>
        <p:nvPicPr>
          <p:cNvPr id="3" name="Resim 1"/>
          <p:cNvPicPr>
            <a:picLocks noChangeAspect="1"/>
          </p:cNvPicPr>
          <p:nvPr/>
        </p:nvPicPr>
        <p:blipFill>
          <a:blip r:embed="rId3"/>
          <a:srcRect/>
          <a:stretch>
            <a:fillRect/>
          </a:stretch>
        </p:blipFill>
        <p:spPr bwMode="auto">
          <a:xfrm>
            <a:off x="7715250" y="0"/>
            <a:ext cx="1428750" cy="1196975"/>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6</a:t>
            </a:fld>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xmlns="" val="4150208694"/>
              </p:ext>
            </p:extLst>
          </p:nvPr>
        </p:nvGraphicFramePr>
        <p:xfrm>
          <a:off x="357158" y="214290"/>
          <a:ext cx="8429684" cy="6429420"/>
        </p:xfrm>
        <a:graphic>
          <a:graphicData uri="http://schemas.openxmlformats.org/drawingml/2006/table">
            <a:tbl>
              <a:tblPr firstRow="1" bandRow="1">
                <a:tableStyleId>{D7AC3CCA-C797-4891-BE02-D94E43425B78}</a:tableStyleId>
              </a:tblPr>
              <a:tblGrid>
                <a:gridCol w="4214842"/>
                <a:gridCol w="4214842"/>
              </a:tblGrid>
              <a:tr h="377794">
                <a:tc>
                  <a:txBody>
                    <a:bodyPr/>
                    <a:lstStyle/>
                    <a:p>
                      <a:pPr algn="ctr"/>
                      <a:r>
                        <a:rPr lang="tr-TR" dirty="0" smtClean="0"/>
                        <a:t>Mevcut  </a:t>
                      </a:r>
                      <a:endParaRPr lang="tr-TR" dirty="0"/>
                    </a:p>
                  </a:txBody>
                  <a:tcPr/>
                </a:tc>
                <a:tc>
                  <a:txBody>
                    <a:bodyPr/>
                    <a:lstStyle/>
                    <a:p>
                      <a:pPr algn="ctr"/>
                      <a:r>
                        <a:rPr lang="tr-TR" dirty="0" smtClean="0"/>
                        <a:t>Değişiklik</a:t>
                      </a:r>
                      <a:endParaRPr lang="tr-TR" dirty="0"/>
                    </a:p>
                  </a:txBody>
                  <a:tcPr/>
                </a:tc>
              </a:tr>
              <a:tr h="6051626">
                <a:tc>
                  <a:txBody>
                    <a:bodyPr/>
                    <a:lstStyle/>
                    <a:p>
                      <a:r>
                        <a:rPr lang="tr-TR" b="1" dirty="0" smtClean="0">
                          <a:solidFill>
                            <a:schemeClr val="tx1"/>
                          </a:solidFill>
                          <a:latin typeface="Times New Roman" pitchFamily="18" charset="0"/>
                          <a:cs typeface="Times New Roman" pitchFamily="18" charset="0"/>
                        </a:rPr>
                        <a:t>İmar Kanunu</a:t>
                      </a:r>
                    </a:p>
                    <a:p>
                      <a:r>
                        <a:rPr lang="tr-TR" b="1" dirty="0" smtClean="0">
                          <a:solidFill>
                            <a:schemeClr val="tx1"/>
                          </a:solidFill>
                          <a:latin typeface="Times New Roman" pitchFamily="18" charset="0"/>
                          <a:cs typeface="Times New Roman" pitchFamily="18" charset="0"/>
                        </a:rPr>
                        <a:t>MADDE</a:t>
                      </a:r>
                      <a:r>
                        <a:rPr lang="tr-TR" b="1" baseline="0" dirty="0" smtClean="0">
                          <a:solidFill>
                            <a:schemeClr val="tx1"/>
                          </a:solidFill>
                          <a:latin typeface="Times New Roman" pitchFamily="18" charset="0"/>
                          <a:cs typeface="Times New Roman" pitchFamily="18" charset="0"/>
                        </a:rPr>
                        <a:t> 8-</a:t>
                      </a:r>
                      <a:endParaRPr lang="tr-TR" b="1" dirty="0" smtClean="0">
                        <a:solidFill>
                          <a:schemeClr val="tx1"/>
                        </a:solidFill>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ğ) (Ek: 12/7/2013-6495/73 md.) Büyükşehir belediyesi sınırının il sınırı olması nedeniyle mahalleye dönüşen, nüfusu 5.000’in altında kalan ve kırsal yerleşim özelliği devam eden yerlerdeki uygulamalar, büyükşehir belediye meclisince aksine bir karar alınmadıkça, uygulama imar planı yapılıncaya kadar 27 </a:t>
                      </a:r>
                      <a:r>
                        <a:rPr lang="tr-TR" dirty="0" err="1" smtClean="0">
                          <a:latin typeface="Times New Roman" pitchFamily="18" charset="0"/>
                          <a:cs typeface="Times New Roman" pitchFamily="18" charset="0"/>
                        </a:rPr>
                        <a:t>nci</a:t>
                      </a:r>
                      <a:r>
                        <a:rPr lang="tr-TR" dirty="0" smtClean="0">
                          <a:latin typeface="Times New Roman" pitchFamily="18" charset="0"/>
                          <a:cs typeface="Times New Roman" pitchFamily="18" charset="0"/>
                        </a:rPr>
                        <a:t> madde hükümlerine göre yürütülür. Kırsal alanlarda iş yeri açma ve çalışma izni; kadimden kalan veya yapıldığı tarihteki mevzuat kapsamında yola cephesi olmaksızın inşa edilen yapılar ile köy yerleşik alanlarda kalan yapılara kırsal yapı belgesine, yerleşik alan sınırı dışındaki diğer yapılara ise yapı kullanma izin belgesine göre verilir. </a:t>
                      </a:r>
                      <a:endParaRPr lang="tr-TR" dirty="0">
                        <a:latin typeface="Times New Roman" pitchFamily="18" charset="0"/>
                        <a:cs typeface="Times New Roman" pitchFamily="18" charset="0"/>
                      </a:endParaRPr>
                    </a:p>
                  </a:txBody>
                  <a:tcPr>
                    <a:blipFill>
                      <a:blip r:embed="rId2"/>
                      <a:tile tx="0" ty="0" sx="100000" sy="100000" flip="none" algn="tl"/>
                    </a:blipFill>
                  </a:tcPr>
                </a:tc>
                <a:tc>
                  <a:txBody>
                    <a:bodyPr/>
                    <a:lstStyle/>
                    <a:p>
                      <a:pPr algn="just"/>
                      <a:endParaRPr lang="tr-TR" sz="1800" b="1" kern="1200" dirty="0" smtClean="0">
                        <a:solidFill>
                          <a:schemeClr val="tx1"/>
                        </a:solidFill>
                        <a:latin typeface="Times New Roman" pitchFamily="18" charset="0"/>
                        <a:ea typeface="+mn-ea"/>
                        <a:cs typeface="Times New Roman" pitchFamily="18" charset="0"/>
                      </a:endParaRPr>
                    </a:p>
                    <a:p>
                      <a:pPr algn="just"/>
                      <a:r>
                        <a:rPr lang="tr-TR" sz="1800" b="1" kern="1200" dirty="0" smtClean="0">
                          <a:solidFill>
                            <a:schemeClr val="tx1"/>
                          </a:solidFill>
                          <a:latin typeface="Times New Roman" pitchFamily="18" charset="0"/>
                          <a:ea typeface="+mn-ea"/>
                          <a:cs typeface="Times New Roman" pitchFamily="18" charset="0"/>
                        </a:rPr>
                        <a:t>MADDE 6-</a:t>
                      </a:r>
                    </a:p>
                    <a:p>
                      <a:pPr algn="just"/>
                      <a:r>
                        <a:rPr lang="tr-TR" sz="1800" b="1" kern="1200" dirty="0" smtClean="0">
                          <a:solidFill>
                            <a:srgbClr val="FF0000"/>
                          </a:solidFill>
                          <a:latin typeface="Times New Roman" pitchFamily="18" charset="0"/>
                          <a:ea typeface="+mn-ea"/>
                          <a:cs typeface="Times New Roman" pitchFamily="18" charset="0"/>
                        </a:rPr>
                        <a:t>        ğ)  </a:t>
                      </a:r>
                      <a:r>
                        <a:rPr lang="tr-TR" sz="1800" b="1" dirty="0" smtClean="0">
                          <a:solidFill>
                            <a:schemeClr val="tx1"/>
                          </a:solidFill>
                          <a:latin typeface="Times New Roman" pitchFamily="18" charset="0"/>
                          <a:cs typeface="Times New Roman" pitchFamily="18" charset="0"/>
                        </a:rPr>
                        <a:t>“Büyükşehir belediyesi sınırının il sınırı olması nedeniyle mahalleye dönüşen ve nüfusu 5.000’in altında kalan yerlerin, kırsal yerleşim </a:t>
                      </a:r>
                      <a:r>
                        <a:rPr lang="tr-TR" sz="1800" b="1" dirty="0" smtClean="0">
                          <a:solidFill>
                            <a:srgbClr val="FF0000"/>
                          </a:solidFill>
                          <a:latin typeface="Times New Roman" pitchFamily="18" charset="0"/>
                          <a:cs typeface="Times New Roman" pitchFamily="18" charset="0"/>
                        </a:rPr>
                        <a:t>özelliğinin</a:t>
                      </a:r>
                      <a:r>
                        <a:rPr lang="tr-TR" sz="1800" b="1" dirty="0" smtClean="0">
                          <a:solidFill>
                            <a:schemeClr val="tx1"/>
                          </a:solidFill>
                          <a:latin typeface="Times New Roman" pitchFamily="18" charset="0"/>
                          <a:cs typeface="Times New Roman" pitchFamily="18" charset="0"/>
                        </a:rPr>
                        <a:t> </a:t>
                      </a:r>
                      <a:r>
                        <a:rPr lang="tr-TR" sz="1800" b="1" dirty="0" smtClean="0">
                          <a:solidFill>
                            <a:srgbClr val="FF0000"/>
                          </a:solidFill>
                          <a:latin typeface="Times New Roman" pitchFamily="18" charset="0"/>
                          <a:cs typeface="Times New Roman" pitchFamily="18" charset="0"/>
                        </a:rPr>
                        <a:t>devam edip etmediğine büyükşehir belediye meclisince karar verilir.” </a:t>
                      </a:r>
                      <a:r>
                        <a:rPr lang="tr-TR" sz="1800" b="1" dirty="0" smtClean="0">
                          <a:solidFill>
                            <a:schemeClr val="tx1"/>
                          </a:solidFill>
                          <a:latin typeface="Times New Roman" pitchFamily="18" charset="0"/>
                          <a:cs typeface="Times New Roman" pitchFamily="18" charset="0"/>
                        </a:rPr>
                        <a:t>şeklinde değiştirilerek aşağıdaki</a:t>
                      </a:r>
                      <a:r>
                        <a:rPr lang="tr-TR" sz="1800" b="1" baseline="0" dirty="0" smtClean="0">
                          <a:solidFill>
                            <a:schemeClr val="tx1"/>
                          </a:solidFill>
                          <a:latin typeface="Times New Roman" pitchFamily="18" charset="0"/>
                          <a:cs typeface="Times New Roman" pitchFamily="18" charset="0"/>
                        </a:rPr>
                        <a:t> cümleler devamına eklenmiştir.</a:t>
                      </a:r>
                      <a:endParaRPr lang="tr-TR" sz="1800" b="1" dirty="0" smtClean="0">
                        <a:solidFill>
                          <a:schemeClr val="tx1"/>
                        </a:solidFill>
                        <a:latin typeface="Times New Roman" pitchFamily="18" charset="0"/>
                        <a:cs typeface="Times New Roman" pitchFamily="18" charset="0"/>
                      </a:endParaRPr>
                    </a:p>
                    <a:p>
                      <a:pPr algn="just"/>
                      <a:r>
                        <a:rPr lang="tr-TR" sz="1800" b="1" dirty="0" smtClean="0">
                          <a:solidFill>
                            <a:srgbClr val="FF0000"/>
                          </a:solidFill>
                          <a:latin typeface="Times New Roman" pitchFamily="18" charset="0"/>
                          <a:cs typeface="Times New Roman" pitchFamily="18" charset="0"/>
                        </a:rPr>
                        <a:t> “Büyükşehir belediye meclisince aksine bir karar alınmadıkça, uygulama imar planı yapılıncaya kadar bu alanlardaki uygulamalar 27 </a:t>
                      </a:r>
                      <a:r>
                        <a:rPr lang="tr-TR" sz="1800" b="1" dirty="0" err="1" smtClean="0">
                          <a:solidFill>
                            <a:srgbClr val="FF0000"/>
                          </a:solidFill>
                          <a:latin typeface="Times New Roman" pitchFamily="18" charset="0"/>
                          <a:cs typeface="Times New Roman" pitchFamily="18" charset="0"/>
                        </a:rPr>
                        <a:t>nci</a:t>
                      </a:r>
                      <a:r>
                        <a:rPr lang="tr-TR" sz="1800" b="1" dirty="0" smtClean="0">
                          <a:solidFill>
                            <a:srgbClr val="FF0000"/>
                          </a:solidFill>
                          <a:latin typeface="Times New Roman" pitchFamily="18" charset="0"/>
                          <a:cs typeface="Times New Roman" pitchFamily="18" charset="0"/>
                        </a:rPr>
                        <a:t> madde hükümlerine göre yürütülür. 27 </a:t>
                      </a:r>
                      <a:r>
                        <a:rPr lang="tr-TR" sz="1800" b="1" dirty="0" err="1" smtClean="0">
                          <a:solidFill>
                            <a:srgbClr val="FF0000"/>
                          </a:solidFill>
                          <a:latin typeface="Times New Roman" pitchFamily="18" charset="0"/>
                          <a:cs typeface="Times New Roman" pitchFamily="18" charset="0"/>
                        </a:rPr>
                        <a:t>nci</a:t>
                      </a:r>
                      <a:r>
                        <a:rPr lang="tr-TR" sz="1800" b="1" dirty="0" smtClean="0">
                          <a:solidFill>
                            <a:srgbClr val="FF0000"/>
                          </a:solidFill>
                          <a:latin typeface="Times New Roman" pitchFamily="18" charset="0"/>
                          <a:cs typeface="Times New Roman" pitchFamily="18" charset="0"/>
                        </a:rPr>
                        <a:t> maddede belirtilen projeler, ilçe belediyesince onaylanır ve muhtarlığa bildirilir.”</a:t>
                      </a:r>
                      <a:endParaRPr lang="tr-TR" sz="1800" b="1" dirty="0" smtClean="0">
                        <a:solidFill>
                          <a:schemeClr val="tx1"/>
                        </a:solidFill>
                        <a:latin typeface="Times New Roman" pitchFamily="18" charset="0"/>
                        <a:cs typeface="Times New Roman" pitchFamily="18" charset="0"/>
                      </a:endParaRPr>
                    </a:p>
                    <a:p>
                      <a:pPr algn="just"/>
                      <a:endParaRPr lang="tr-TR" sz="1800" b="1" kern="1200" dirty="0" smtClean="0">
                        <a:solidFill>
                          <a:srgbClr val="FF0000"/>
                        </a:solidFill>
                        <a:latin typeface="Times New Roman" pitchFamily="18" charset="0"/>
                        <a:ea typeface="+mn-ea"/>
                        <a:cs typeface="Times New Roman" pitchFamily="18" charset="0"/>
                      </a:endParaRPr>
                    </a:p>
                  </a:txBody>
                  <a:tcPr>
                    <a:solidFill>
                      <a:srgbClr val="FFC000"/>
                    </a:solidFill>
                  </a:tcPr>
                </a:tc>
              </a:tr>
            </a:tbl>
          </a:graphicData>
        </a:graphic>
      </p:graphicFrame>
      <p:pic>
        <p:nvPicPr>
          <p:cNvPr id="3" name="Resim 1"/>
          <p:cNvPicPr>
            <a:picLocks noChangeAspect="1"/>
          </p:cNvPicPr>
          <p:nvPr/>
        </p:nvPicPr>
        <p:blipFill>
          <a:blip r:embed="rId3"/>
          <a:srcRect/>
          <a:stretch>
            <a:fillRect/>
          </a:stretch>
        </p:blipFill>
        <p:spPr bwMode="auto">
          <a:xfrm>
            <a:off x="7715250" y="0"/>
            <a:ext cx="1428750" cy="1196975"/>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7</a:t>
            </a:fld>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xmlns="" val="4150208694"/>
              </p:ext>
            </p:extLst>
          </p:nvPr>
        </p:nvGraphicFramePr>
        <p:xfrm>
          <a:off x="357158" y="214290"/>
          <a:ext cx="8429684" cy="6504274"/>
        </p:xfrm>
        <a:graphic>
          <a:graphicData uri="http://schemas.openxmlformats.org/drawingml/2006/table">
            <a:tbl>
              <a:tblPr firstRow="1" bandRow="1">
                <a:tableStyleId>{D7AC3CCA-C797-4891-BE02-D94E43425B78}</a:tableStyleId>
              </a:tblPr>
              <a:tblGrid>
                <a:gridCol w="4214842"/>
                <a:gridCol w="4214842"/>
              </a:tblGrid>
              <a:tr h="377794">
                <a:tc>
                  <a:txBody>
                    <a:bodyPr/>
                    <a:lstStyle/>
                    <a:p>
                      <a:pPr algn="ctr"/>
                      <a:r>
                        <a:rPr lang="tr-TR" dirty="0" smtClean="0"/>
                        <a:t>Mevcut  </a:t>
                      </a:r>
                      <a:endParaRPr lang="tr-TR" dirty="0"/>
                    </a:p>
                  </a:txBody>
                  <a:tcPr/>
                </a:tc>
                <a:tc>
                  <a:txBody>
                    <a:bodyPr/>
                    <a:lstStyle/>
                    <a:p>
                      <a:pPr algn="ctr"/>
                      <a:r>
                        <a:rPr lang="tr-TR" dirty="0" smtClean="0"/>
                        <a:t>Değişiklik</a:t>
                      </a:r>
                      <a:endParaRPr lang="tr-TR" dirty="0"/>
                    </a:p>
                  </a:txBody>
                  <a:tcPr/>
                </a:tc>
              </a:tr>
              <a:tr h="6051626">
                <a:tc>
                  <a:txBody>
                    <a:bodyPr/>
                    <a:lstStyle/>
                    <a:p>
                      <a:r>
                        <a:rPr lang="tr-TR" b="1" dirty="0" smtClean="0">
                          <a:solidFill>
                            <a:schemeClr val="tx1"/>
                          </a:solidFill>
                          <a:latin typeface="Times New Roman" pitchFamily="18" charset="0"/>
                          <a:cs typeface="Times New Roman" pitchFamily="18" charset="0"/>
                        </a:rPr>
                        <a:t>İmar Kanunu</a:t>
                      </a:r>
                    </a:p>
                    <a:p>
                      <a:r>
                        <a:rPr lang="tr-TR" b="1" dirty="0" smtClean="0">
                          <a:solidFill>
                            <a:schemeClr val="tx1"/>
                          </a:solidFill>
                          <a:latin typeface="Times New Roman" pitchFamily="18" charset="0"/>
                          <a:cs typeface="Times New Roman" pitchFamily="18" charset="0"/>
                        </a:rPr>
                        <a:t>MADDE</a:t>
                      </a:r>
                      <a:r>
                        <a:rPr lang="tr-TR" b="1" baseline="0" dirty="0" smtClean="0">
                          <a:solidFill>
                            <a:schemeClr val="tx1"/>
                          </a:solidFill>
                          <a:latin typeface="Times New Roman" pitchFamily="18" charset="0"/>
                          <a:cs typeface="Times New Roman" pitchFamily="18" charset="0"/>
                        </a:rPr>
                        <a:t> 8-</a:t>
                      </a:r>
                      <a:endParaRPr lang="tr-TR" b="1" dirty="0" smtClean="0">
                        <a:solidFill>
                          <a:schemeClr val="tx1"/>
                        </a:solidFill>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ğ)</a:t>
                      </a:r>
                      <a:endParaRPr lang="tr-TR" dirty="0">
                        <a:latin typeface="Times New Roman" pitchFamily="18" charset="0"/>
                        <a:cs typeface="Times New Roman" pitchFamily="18" charset="0"/>
                      </a:endParaRPr>
                    </a:p>
                  </a:txBody>
                  <a:tcPr>
                    <a:blipFill>
                      <a:blip r:embed="rId2"/>
                      <a:tile tx="0" ty="0" sx="100000" sy="100000" flip="none" algn="tl"/>
                    </a:blipFill>
                  </a:tcPr>
                </a:tc>
                <a:tc>
                  <a:txBody>
                    <a:bodyPr/>
                    <a:lstStyle/>
                    <a:p>
                      <a:pPr algn="just"/>
                      <a:endParaRPr lang="tr-TR" sz="1800" b="1" kern="1200" dirty="0" smtClean="0">
                        <a:solidFill>
                          <a:schemeClr val="tx1"/>
                        </a:solidFill>
                        <a:latin typeface="Times New Roman" pitchFamily="18" charset="0"/>
                        <a:ea typeface="+mn-ea"/>
                        <a:cs typeface="Times New Roman" pitchFamily="18" charset="0"/>
                      </a:endParaRPr>
                    </a:p>
                    <a:p>
                      <a:pPr algn="just"/>
                      <a:r>
                        <a:rPr lang="tr-TR" sz="1800" b="1" kern="1200" dirty="0" smtClean="0">
                          <a:solidFill>
                            <a:schemeClr val="tx1"/>
                          </a:solidFill>
                          <a:latin typeface="Times New Roman" pitchFamily="18" charset="0"/>
                          <a:ea typeface="+mn-ea"/>
                          <a:cs typeface="Times New Roman" pitchFamily="18" charset="0"/>
                        </a:rPr>
                        <a:t>MADDE 6-</a:t>
                      </a:r>
                    </a:p>
                    <a:p>
                      <a:pPr algn="just"/>
                      <a:r>
                        <a:rPr lang="tr-TR" sz="1800" b="1" kern="1200" dirty="0" smtClean="0">
                          <a:solidFill>
                            <a:srgbClr val="FF0000"/>
                          </a:solidFill>
                          <a:latin typeface="Times New Roman" pitchFamily="18" charset="0"/>
                          <a:ea typeface="+mn-ea"/>
                          <a:cs typeface="Times New Roman" pitchFamily="18" charset="0"/>
                        </a:rPr>
                        <a:t>        “Kesinleşen imar planları veya parselasyon planlarına karşı kesinleşme tarihinden itibaren her halde beş yıl içinde dava açılabilir.</a:t>
                      </a:r>
                    </a:p>
                    <a:p>
                      <a:pPr algn="just"/>
                      <a:r>
                        <a:rPr lang="tr-TR" sz="1800" b="1" kern="1200" dirty="0" smtClean="0">
                          <a:solidFill>
                            <a:srgbClr val="FF0000"/>
                          </a:solidFill>
                          <a:latin typeface="Times New Roman" pitchFamily="18" charset="0"/>
                          <a:ea typeface="+mn-ea"/>
                          <a:cs typeface="Times New Roman" pitchFamily="18" charset="0"/>
                        </a:rPr>
                        <a:t>         İmar planlarında bina yükseklikleri </a:t>
                      </a:r>
                      <a:r>
                        <a:rPr lang="tr-TR" sz="1800" b="1" kern="1200" dirty="0" err="1" smtClean="0">
                          <a:solidFill>
                            <a:srgbClr val="FF0000"/>
                          </a:solidFill>
                          <a:latin typeface="Times New Roman" pitchFamily="18" charset="0"/>
                          <a:ea typeface="+mn-ea"/>
                          <a:cs typeface="Times New Roman" pitchFamily="18" charset="0"/>
                        </a:rPr>
                        <a:t>Yençok</a:t>
                      </a:r>
                      <a:r>
                        <a:rPr lang="tr-TR" sz="1800" b="1" kern="1200" dirty="0" smtClean="0">
                          <a:solidFill>
                            <a:srgbClr val="FF0000"/>
                          </a:solidFill>
                          <a:latin typeface="Times New Roman" pitchFamily="18" charset="0"/>
                          <a:ea typeface="+mn-ea"/>
                          <a:cs typeface="Times New Roman" pitchFamily="18" charset="0"/>
                        </a:rPr>
                        <a:t>: serbest olarak belirlenemez.</a:t>
                      </a:r>
                    </a:p>
                    <a:p>
                      <a:pPr algn="just"/>
                      <a:r>
                        <a:rPr lang="tr-TR" sz="1800" b="1" kern="1200" dirty="0" smtClean="0">
                          <a:solidFill>
                            <a:srgbClr val="FF0000"/>
                          </a:solidFill>
                          <a:latin typeface="Times New Roman" pitchFamily="18" charset="0"/>
                          <a:ea typeface="+mn-ea"/>
                          <a:cs typeface="Times New Roman" pitchFamily="18" charset="0"/>
                        </a:rPr>
                        <a:t>Sanayi alanları, ibadethane alanları ve tarımsal amaçlı silo yapıları hariç olmak üzere </a:t>
                      </a:r>
                      <a:r>
                        <a:rPr lang="tr-TR" sz="1800" b="1" kern="1200" dirty="0" err="1" smtClean="0">
                          <a:solidFill>
                            <a:srgbClr val="FF0000"/>
                          </a:solidFill>
                          <a:latin typeface="Times New Roman" pitchFamily="18" charset="0"/>
                          <a:ea typeface="+mn-ea"/>
                          <a:cs typeface="Times New Roman" pitchFamily="18" charset="0"/>
                        </a:rPr>
                        <a:t>mer’i</a:t>
                      </a:r>
                      <a:r>
                        <a:rPr lang="tr-TR" sz="1800" b="1" kern="1200" dirty="0" smtClean="0">
                          <a:solidFill>
                            <a:srgbClr val="FF0000"/>
                          </a:solidFill>
                          <a:latin typeface="Times New Roman" pitchFamily="18" charset="0"/>
                          <a:ea typeface="+mn-ea"/>
                          <a:cs typeface="Times New Roman" pitchFamily="18" charset="0"/>
                        </a:rPr>
                        <a:t> imar planlarında </a:t>
                      </a:r>
                      <a:r>
                        <a:rPr lang="tr-TR" sz="1800" b="1" kern="1200" dirty="0" err="1" smtClean="0">
                          <a:solidFill>
                            <a:srgbClr val="FF0000"/>
                          </a:solidFill>
                          <a:latin typeface="Times New Roman" pitchFamily="18" charset="0"/>
                          <a:ea typeface="+mn-ea"/>
                          <a:cs typeface="Times New Roman" pitchFamily="18" charset="0"/>
                        </a:rPr>
                        <a:t>yençok</a:t>
                      </a:r>
                      <a:r>
                        <a:rPr lang="tr-TR" sz="1800" b="1" kern="1200" dirty="0" smtClean="0">
                          <a:solidFill>
                            <a:srgbClr val="FF0000"/>
                          </a:solidFill>
                          <a:latin typeface="Times New Roman" pitchFamily="18" charset="0"/>
                          <a:ea typeface="+mn-ea"/>
                          <a:cs typeface="Times New Roman" pitchFamily="18" charset="0"/>
                        </a:rPr>
                        <a:t>: serbest olarak belirlenmiş yükseklikler; emsal değerde değişiklik yapılmaksızın çevredeki mevcut teşekküller ve siluet dikkate alınarak, imar planı değişiklikleri ve revizyonları yapılmak suretiyle ilgili idare meclis kararı ile belirlenir. Bu şekilde ilgili idare tarafından belirlenmeyen yükseklikler, maliyetleri döner sermaye işletmesi gelirlerinden karşılanmak üzere Bakanlıkça belirlenir. </a:t>
                      </a:r>
                      <a:endParaRPr lang="tr-TR" b="1" dirty="0">
                        <a:solidFill>
                          <a:srgbClr val="FF0000"/>
                        </a:solidFill>
                        <a:latin typeface="Times New Roman" pitchFamily="18" charset="0"/>
                        <a:cs typeface="Times New Roman" pitchFamily="18" charset="0"/>
                      </a:endParaRPr>
                    </a:p>
                  </a:txBody>
                  <a:tcPr>
                    <a:solidFill>
                      <a:srgbClr val="FFC000"/>
                    </a:solidFill>
                  </a:tcPr>
                </a:tc>
              </a:tr>
            </a:tbl>
          </a:graphicData>
        </a:graphic>
      </p:graphicFrame>
      <p:pic>
        <p:nvPicPr>
          <p:cNvPr id="3" name="Resim 1"/>
          <p:cNvPicPr>
            <a:picLocks noChangeAspect="1"/>
          </p:cNvPicPr>
          <p:nvPr/>
        </p:nvPicPr>
        <p:blipFill>
          <a:blip r:embed="rId3"/>
          <a:srcRect/>
          <a:stretch>
            <a:fillRect/>
          </a:stretch>
        </p:blipFill>
        <p:spPr bwMode="auto">
          <a:xfrm>
            <a:off x="7715250" y="0"/>
            <a:ext cx="1428750" cy="1196975"/>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8</a:t>
            </a:fld>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xmlns="" val="1158097802"/>
              </p:ext>
            </p:extLst>
          </p:nvPr>
        </p:nvGraphicFramePr>
        <p:xfrm>
          <a:off x="428596" y="214291"/>
          <a:ext cx="8143932" cy="6357981"/>
        </p:xfrm>
        <a:graphic>
          <a:graphicData uri="http://schemas.openxmlformats.org/drawingml/2006/table">
            <a:tbl>
              <a:tblPr firstRow="1" bandRow="1">
                <a:tableStyleId>{D7AC3CCA-C797-4891-BE02-D94E43425B78}</a:tableStyleId>
              </a:tblPr>
              <a:tblGrid>
                <a:gridCol w="3132282"/>
                <a:gridCol w="5011650"/>
              </a:tblGrid>
              <a:tr h="487220">
                <a:tc>
                  <a:txBody>
                    <a:bodyPr/>
                    <a:lstStyle/>
                    <a:p>
                      <a:pPr algn="ctr"/>
                      <a:r>
                        <a:rPr lang="tr-TR" dirty="0" smtClean="0"/>
                        <a:t>Mevcut  </a:t>
                      </a:r>
                      <a:endParaRPr lang="tr-TR" dirty="0"/>
                    </a:p>
                  </a:txBody>
                  <a:tcPr/>
                </a:tc>
                <a:tc>
                  <a:txBody>
                    <a:bodyPr/>
                    <a:lstStyle/>
                    <a:p>
                      <a:pPr algn="ctr"/>
                      <a:r>
                        <a:rPr lang="tr-TR" dirty="0" smtClean="0"/>
                        <a:t>Değişiklik</a:t>
                      </a:r>
                      <a:endParaRPr lang="tr-TR" dirty="0"/>
                    </a:p>
                  </a:txBody>
                  <a:tcPr/>
                </a:tc>
              </a:tr>
              <a:tr h="5870761">
                <a:tc>
                  <a:txBody>
                    <a:bodyPr/>
                    <a:lstStyle/>
                    <a:p>
                      <a:r>
                        <a:rPr lang="tr-TR" b="1" dirty="0" smtClean="0">
                          <a:solidFill>
                            <a:schemeClr val="tx1"/>
                          </a:solidFill>
                          <a:latin typeface="Times New Roman" pitchFamily="18" charset="0"/>
                          <a:cs typeface="Times New Roman" pitchFamily="18" charset="0"/>
                        </a:rPr>
                        <a:t>İmar Kanunu</a:t>
                      </a:r>
                    </a:p>
                    <a:p>
                      <a:endParaRPr lang="tr-TR" b="1" dirty="0" smtClean="0">
                        <a:solidFill>
                          <a:schemeClr val="tx1"/>
                        </a:solidFill>
                        <a:latin typeface="Times New Roman" pitchFamily="18" charset="0"/>
                        <a:cs typeface="Times New Roman" pitchFamily="18" charset="0"/>
                      </a:endParaRPr>
                    </a:p>
                    <a:p>
                      <a:pPr algn="just"/>
                      <a:r>
                        <a:rPr lang="tr-TR" b="1" dirty="0" smtClean="0">
                          <a:latin typeface="Times New Roman" pitchFamily="18" charset="0"/>
                          <a:cs typeface="Times New Roman" pitchFamily="18" charset="0"/>
                        </a:rPr>
                        <a:t>3194 Sayılı İmar Kanununun 18. Maddesine</a:t>
                      </a:r>
                      <a:r>
                        <a:rPr lang="tr-TR" b="1" baseline="0" dirty="0" smtClean="0">
                          <a:latin typeface="Times New Roman" pitchFamily="18" charset="0"/>
                          <a:cs typeface="Times New Roman" pitchFamily="18" charset="0"/>
                        </a:rPr>
                        <a:t> </a:t>
                      </a:r>
                      <a:r>
                        <a:rPr lang="tr-TR" b="1" baseline="0" dirty="0" err="1" smtClean="0">
                          <a:latin typeface="Times New Roman" pitchFamily="18" charset="0"/>
                          <a:cs typeface="Times New Roman" pitchFamily="18" charset="0"/>
                        </a:rPr>
                        <a:t>yirmibirinci</a:t>
                      </a:r>
                      <a:r>
                        <a:rPr lang="tr-TR" b="1" baseline="0" dirty="0" smtClean="0">
                          <a:latin typeface="Times New Roman" pitchFamily="18" charset="0"/>
                          <a:cs typeface="Times New Roman" pitchFamily="18" charset="0"/>
                        </a:rPr>
                        <a:t> fıkrasından sonra gelmek üzere ;</a:t>
                      </a:r>
                      <a:endParaRPr lang="tr-TR" b="1" dirty="0">
                        <a:latin typeface="Times New Roman" pitchFamily="18" charset="0"/>
                        <a:cs typeface="Times New Roman" pitchFamily="18" charset="0"/>
                      </a:endParaRPr>
                    </a:p>
                  </a:txBody>
                  <a:tcPr>
                    <a:blipFill>
                      <a:blip r:embed="rId2"/>
                      <a:tile tx="0" ty="0" sx="100000" sy="100000" flip="none" algn="tl"/>
                    </a:blipFill>
                  </a:tcPr>
                </a:tc>
                <a:tc>
                  <a:txBody>
                    <a:bodyPr/>
                    <a:lstStyle/>
                    <a:p>
                      <a:endParaRPr lang="tr-TR" sz="1700" b="1" kern="1200" dirty="0" smtClean="0">
                        <a:solidFill>
                          <a:schemeClr val="tx1"/>
                        </a:solidFill>
                        <a:latin typeface="+mn-lt"/>
                        <a:ea typeface="+mn-ea"/>
                        <a:cs typeface="+mn-cs"/>
                      </a:endParaRPr>
                    </a:p>
                    <a:p>
                      <a:r>
                        <a:rPr lang="tr-TR" sz="1700" b="1" kern="1200" dirty="0" smtClean="0">
                          <a:solidFill>
                            <a:schemeClr val="tx1"/>
                          </a:solidFill>
                          <a:latin typeface="+mn-lt"/>
                          <a:ea typeface="+mn-ea"/>
                          <a:cs typeface="+mn-cs"/>
                        </a:rPr>
                        <a:t>MADDE</a:t>
                      </a:r>
                      <a:r>
                        <a:rPr lang="tr-TR" sz="1700" b="1" kern="1200" baseline="0" dirty="0" smtClean="0">
                          <a:solidFill>
                            <a:schemeClr val="tx1"/>
                          </a:solidFill>
                          <a:latin typeface="+mn-lt"/>
                          <a:ea typeface="+mn-ea"/>
                          <a:cs typeface="+mn-cs"/>
                        </a:rPr>
                        <a:t> 7-</a:t>
                      </a:r>
                      <a:endParaRPr lang="tr-TR" sz="1700" b="1"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tr-TR" sz="1700" b="1" kern="1200" dirty="0" smtClean="0">
                          <a:solidFill>
                            <a:srgbClr val="FF0000"/>
                          </a:solidFill>
                          <a:latin typeface="Times New Roman" pitchFamily="18" charset="0"/>
                          <a:ea typeface="+mn-ea"/>
                          <a:cs typeface="Times New Roman" pitchFamily="18" charset="0"/>
                        </a:rPr>
                        <a:t>“Bu madde kapsamında yapılmış olan imar uygulamalarının kesinleşmiş mahkeme kararlarıyla iptal edilmesi nedeniyle; davaya konu parselin imar planı kararları ile umumi ve kamu hizmetlerine ayrılan alanlara denk gelmesi veya iptal edilen uygulama ile tahsis ve tescil edilmiş parsellerde hak sahiplerince yapı yapılmış olması ve benzeri hukuki veya fiili imkânsızlıklar nedeniyle geri dönüşüm işlemleri yapılarak uygulama öncesi kök parsellere dönülemeyeceğinin parselasyon planlarını onaylamaya yetkili idarelerin onay merciince tespiti halinde, öncelikle davaya konu parselin hak sahiplerinin muvafakati alınmak kaydıyla uygulama sahası içerisinde idarece uygun bir yer tahsis edilir veya anlaşma olmaması halinde davacı hak sahibinin kök parseldeki yeri dikkate alınarak uygulamadaki düzenleme ortaklık payı kesintisi düşüldükten sonraki taşınmazın rayiç bedeli üzerinden değeri ödenir.” </a:t>
                      </a:r>
                      <a:r>
                        <a:rPr lang="tr-TR" sz="1700" b="1" kern="1200" dirty="0" smtClean="0">
                          <a:solidFill>
                            <a:schemeClr val="dk1"/>
                          </a:solidFill>
                          <a:latin typeface="Times New Roman" pitchFamily="18" charset="0"/>
                          <a:ea typeface="+mn-ea"/>
                          <a:cs typeface="Times New Roman" pitchFamily="18" charset="0"/>
                        </a:rPr>
                        <a:t>eklenmiştir.</a:t>
                      </a:r>
                      <a:endParaRPr lang="tr-TR" sz="1700" b="1" dirty="0">
                        <a:latin typeface="Times New Roman" pitchFamily="18" charset="0"/>
                        <a:cs typeface="Times New Roman" pitchFamily="18" charset="0"/>
                      </a:endParaRPr>
                    </a:p>
                  </a:txBody>
                  <a:tcPr>
                    <a:solidFill>
                      <a:srgbClr val="FFC000"/>
                    </a:solidFill>
                  </a:tcPr>
                </a:tc>
              </a:tr>
            </a:tbl>
          </a:graphicData>
        </a:graphic>
      </p:graphicFrame>
      <p:pic>
        <p:nvPicPr>
          <p:cNvPr id="3" name="Resim 1"/>
          <p:cNvPicPr>
            <a:picLocks noChangeAspect="1"/>
          </p:cNvPicPr>
          <p:nvPr/>
        </p:nvPicPr>
        <p:blipFill>
          <a:blip r:embed="rId3"/>
          <a:srcRect/>
          <a:stretch>
            <a:fillRect/>
          </a:stretch>
        </p:blipFill>
        <p:spPr bwMode="auto">
          <a:xfrm>
            <a:off x="7715250" y="0"/>
            <a:ext cx="1428750" cy="1196975"/>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9</a:t>
            </a:fld>
            <a:endParaRPr lang="tr-T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991</TotalTime>
  <Words>4829</Words>
  <Application>Microsoft Office PowerPoint</Application>
  <PresentationFormat>Ekran Gösterisi (4:3)</PresentationFormat>
  <Paragraphs>616</Paragraphs>
  <Slides>37</Slides>
  <Notes>0</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Akış</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Pelin Hanım</dc:creator>
  <cp:lastModifiedBy>Ahmet Bülbül</cp:lastModifiedBy>
  <cp:revision>243</cp:revision>
  <dcterms:created xsi:type="dcterms:W3CDTF">2020-02-26T11:05:40Z</dcterms:created>
  <dcterms:modified xsi:type="dcterms:W3CDTF">2020-03-03T09:42:13Z</dcterms:modified>
</cp:coreProperties>
</file>